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327" r:id="rId4"/>
    <p:sldId id="295" r:id="rId5"/>
    <p:sldId id="316" r:id="rId6"/>
    <p:sldId id="943" r:id="rId7"/>
    <p:sldId id="944" r:id="rId8"/>
    <p:sldId id="321" r:id="rId9"/>
    <p:sldId id="681" r:id="rId10"/>
    <p:sldId id="285" r:id="rId11"/>
    <p:sldId id="951" r:id="rId12"/>
    <p:sldId id="952" r:id="rId13"/>
    <p:sldId id="953" r:id="rId14"/>
    <p:sldId id="954" r:id="rId15"/>
    <p:sldId id="957" r:id="rId16"/>
    <p:sldId id="962" r:id="rId17"/>
    <p:sldId id="963" r:id="rId18"/>
    <p:sldId id="959" r:id="rId19"/>
    <p:sldId id="964" r:id="rId20"/>
    <p:sldId id="961" r:id="rId21"/>
    <p:sldId id="9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AFEC"/>
    <a:srgbClr val="475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20494-C441-4E17-8799-068E8D41BFD9}"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A8667-3526-4782-AB87-81383F3F43C5}" type="slidenum">
              <a:rPr lang="en-US" smtClean="0"/>
              <a:t>‹#›</a:t>
            </a:fld>
            <a:endParaRPr lang="en-US"/>
          </a:p>
        </p:txBody>
      </p:sp>
    </p:spTree>
    <p:extLst>
      <p:ext uri="{BB962C8B-B14F-4D97-AF65-F5344CB8AC3E}">
        <p14:creationId xmlns:p14="http://schemas.microsoft.com/office/powerpoint/2010/main" val="1037173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E94A7-C4C0-4312-9A43-1209F3AEDD1F}" type="slidenum">
              <a:rPr lang="en-US" smtClean="0"/>
              <a:t>9</a:t>
            </a:fld>
            <a:endParaRPr lang="en-US"/>
          </a:p>
        </p:txBody>
      </p:sp>
    </p:spTree>
    <p:extLst>
      <p:ext uri="{BB962C8B-B14F-4D97-AF65-F5344CB8AC3E}">
        <p14:creationId xmlns:p14="http://schemas.microsoft.com/office/powerpoint/2010/main" val="181655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9103A12-6945-47C8-8758-1196B35EC401}"/>
              </a:ext>
            </a:extLst>
          </p:cNvPr>
          <p:cNvSpPr>
            <a:spLocks noGrp="1"/>
          </p:cNvSpPr>
          <p:nvPr>
            <p:ph type="pic" sz="quarter" idx="10"/>
          </p:nvPr>
        </p:nvSpPr>
        <p:spPr>
          <a:xfrm>
            <a:off x="-1" y="-1"/>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AD889A00-7C5F-49E8-BB13-62960BBC2341}"/>
              </a:ext>
            </a:extLst>
          </p:cNvPr>
          <p:cNvSpPr>
            <a:spLocks noGrp="1"/>
          </p:cNvSpPr>
          <p:nvPr>
            <p:ph type="pic" sz="quarter" idx="11"/>
          </p:nvPr>
        </p:nvSpPr>
        <p:spPr>
          <a:xfrm>
            <a:off x="943514" y="2119863"/>
            <a:ext cx="4208970" cy="2618271"/>
          </a:xfrm>
          <a:custGeom>
            <a:avLst/>
            <a:gdLst>
              <a:gd name="connsiteX0" fmla="*/ 4105851 w 4208970"/>
              <a:gd name="connsiteY0" fmla="*/ 2394918 h 2618271"/>
              <a:gd name="connsiteX1" fmla="*/ 4178898 w 4208970"/>
              <a:gd name="connsiteY1" fmla="*/ 2424562 h 2618271"/>
              <a:gd name="connsiteX2" fmla="*/ 4208970 w 4208970"/>
              <a:gd name="connsiteY2" fmla="*/ 2497181 h 2618271"/>
              <a:gd name="connsiteX3" fmla="*/ 4178898 w 4208970"/>
              <a:gd name="connsiteY3" fmla="*/ 2570222 h 2618271"/>
              <a:gd name="connsiteX4" fmla="*/ 4105851 w 4208970"/>
              <a:gd name="connsiteY4" fmla="*/ 2600300 h 2618271"/>
              <a:gd name="connsiteX5" fmla="*/ 4030671 w 4208970"/>
              <a:gd name="connsiteY5" fmla="*/ 2570222 h 2618271"/>
              <a:gd name="connsiteX6" fmla="*/ 4000164 w 4208970"/>
              <a:gd name="connsiteY6" fmla="*/ 2497181 h 2618271"/>
              <a:gd name="connsiteX7" fmla="*/ 4030671 w 4208970"/>
              <a:gd name="connsiteY7" fmla="*/ 2424562 h 2618271"/>
              <a:gd name="connsiteX8" fmla="*/ 4105851 w 4208970"/>
              <a:gd name="connsiteY8" fmla="*/ 2394918 h 2618271"/>
              <a:gd name="connsiteX9" fmla="*/ 2048396 w 4208970"/>
              <a:gd name="connsiteY9" fmla="*/ 2009825 h 2618271"/>
              <a:gd name="connsiteX10" fmla="*/ 1911273 w 4208970"/>
              <a:gd name="connsiteY10" fmla="*/ 2072857 h 2618271"/>
              <a:gd name="connsiteX11" fmla="*/ 1867830 w 4208970"/>
              <a:gd name="connsiteY11" fmla="*/ 2189535 h 2618271"/>
              <a:gd name="connsiteX12" fmla="*/ 1911273 w 4208970"/>
              <a:gd name="connsiteY12" fmla="*/ 2306213 h 2618271"/>
              <a:gd name="connsiteX13" fmla="*/ 2048396 w 4208970"/>
              <a:gd name="connsiteY13" fmla="*/ 2369245 h 2618271"/>
              <a:gd name="connsiteX14" fmla="*/ 2176579 w 4208970"/>
              <a:gd name="connsiteY14" fmla="*/ 2317291 h 2618271"/>
              <a:gd name="connsiteX15" fmla="*/ 2228961 w 4208970"/>
              <a:gd name="connsiteY15" fmla="*/ 2189535 h 2618271"/>
              <a:gd name="connsiteX16" fmla="*/ 2176151 w 4208970"/>
              <a:gd name="connsiteY16" fmla="*/ 2062207 h 2618271"/>
              <a:gd name="connsiteX17" fmla="*/ 2048396 w 4208970"/>
              <a:gd name="connsiteY17" fmla="*/ 2009825 h 2618271"/>
              <a:gd name="connsiteX18" fmla="*/ 3233661 w 4208970"/>
              <a:gd name="connsiteY18" fmla="*/ 1781336 h 2618271"/>
              <a:gd name="connsiteX19" fmla="*/ 3288283 w 4208970"/>
              <a:gd name="connsiteY19" fmla="*/ 1783890 h 2618271"/>
              <a:gd name="connsiteX20" fmla="*/ 3288283 w 4208970"/>
              <a:gd name="connsiteY20" fmla="*/ 2050901 h 2618271"/>
              <a:gd name="connsiteX21" fmla="*/ 3168797 w 4208970"/>
              <a:gd name="connsiteY21" fmla="*/ 2022661 h 2618271"/>
              <a:gd name="connsiteX22" fmla="*/ 2989582 w 4208970"/>
              <a:gd name="connsiteY22" fmla="*/ 2136478 h 2618271"/>
              <a:gd name="connsiteX23" fmla="*/ 2974218 w 4208970"/>
              <a:gd name="connsiteY23" fmla="*/ 2246871 h 2618271"/>
              <a:gd name="connsiteX24" fmla="*/ 2974218 w 4208970"/>
              <a:gd name="connsiteY24" fmla="*/ 2586608 h 2618271"/>
              <a:gd name="connsiteX25" fmla="*/ 2692672 w 4208970"/>
              <a:gd name="connsiteY25" fmla="*/ 2586608 h 2618271"/>
              <a:gd name="connsiteX26" fmla="*/ 2692672 w 4208970"/>
              <a:gd name="connsiteY26" fmla="*/ 1792461 h 2618271"/>
              <a:gd name="connsiteX27" fmla="*/ 2974218 w 4208970"/>
              <a:gd name="connsiteY27" fmla="*/ 1792461 h 2618271"/>
              <a:gd name="connsiteX28" fmla="*/ 2974218 w 4208970"/>
              <a:gd name="connsiteY28" fmla="*/ 1922537 h 2618271"/>
              <a:gd name="connsiteX29" fmla="*/ 3069809 w 4208970"/>
              <a:gd name="connsiteY29" fmla="*/ 1822413 h 2618271"/>
              <a:gd name="connsiteX30" fmla="*/ 3233661 w 4208970"/>
              <a:gd name="connsiteY30" fmla="*/ 1781336 h 2618271"/>
              <a:gd name="connsiteX31" fmla="*/ 1973423 w 4208970"/>
              <a:gd name="connsiteY31" fmla="*/ 1767644 h 2618271"/>
              <a:gd name="connsiteX32" fmla="*/ 2132381 w 4208970"/>
              <a:gd name="connsiteY32" fmla="*/ 1802731 h 2618271"/>
              <a:gd name="connsiteX33" fmla="*/ 2220404 w 4208970"/>
              <a:gd name="connsiteY33" fmla="*/ 1870336 h 2618271"/>
              <a:gd name="connsiteX34" fmla="*/ 2220404 w 4208970"/>
              <a:gd name="connsiteY34" fmla="*/ 1792461 h 2618271"/>
              <a:gd name="connsiteX35" fmla="*/ 2501949 w 4208970"/>
              <a:gd name="connsiteY35" fmla="*/ 1792461 h 2618271"/>
              <a:gd name="connsiteX36" fmla="*/ 2501949 w 4208970"/>
              <a:gd name="connsiteY36" fmla="*/ 2586608 h 2618271"/>
              <a:gd name="connsiteX37" fmla="*/ 2220404 w 4208970"/>
              <a:gd name="connsiteY37" fmla="*/ 2586608 h 2618271"/>
              <a:gd name="connsiteX38" fmla="*/ 2220404 w 4208970"/>
              <a:gd name="connsiteY38" fmla="*/ 2498465 h 2618271"/>
              <a:gd name="connsiteX39" fmla="*/ 2139213 w 4208970"/>
              <a:gd name="connsiteY39" fmla="*/ 2572060 h 2618271"/>
              <a:gd name="connsiteX40" fmla="*/ 1975977 w 4208970"/>
              <a:gd name="connsiteY40" fmla="*/ 2612281 h 2618271"/>
              <a:gd name="connsiteX41" fmla="*/ 1712750 w 4208970"/>
              <a:gd name="connsiteY41" fmla="*/ 2510552 h 2618271"/>
              <a:gd name="connsiteX42" fmla="*/ 1575159 w 4208970"/>
              <a:gd name="connsiteY42" fmla="*/ 2189107 h 2618271"/>
              <a:gd name="connsiteX43" fmla="*/ 1716173 w 4208970"/>
              <a:gd name="connsiteY43" fmla="*/ 1864252 h 2618271"/>
              <a:gd name="connsiteX44" fmla="*/ 1973423 w 4208970"/>
              <a:gd name="connsiteY44" fmla="*/ 1767644 h 2618271"/>
              <a:gd name="connsiteX45" fmla="*/ 3449091 w 4208970"/>
              <a:gd name="connsiteY45" fmla="*/ 1553704 h 2618271"/>
              <a:gd name="connsiteX46" fmla="*/ 3730637 w 4208970"/>
              <a:gd name="connsiteY46" fmla="*/ 1553704 h 2618271"/>
              <a:gd name="connsiteX47" fmla="*/ 3730637 w 4208970"/>
              <a:gd name="connsiteY47" fmla="*/ 1792461 h 2618271"/>
              <a:gd name="connsiteX48" fmla="*/ 3890664 w 4208970"/>
              <a:gd name="connsiteY48" fmla="*/ 1792461 h 2618271"/>
              <a:gd name="connsiteX49" fmla="*/ 3890664 w 4208970"/>
              <a:gd name="connsiteY49" fmla="*/ 2022661 h 2618271"/>
              <a:gd name="connsiteX50" fmla="*/ 3730637 w 4208970"/>
              <a:gd name="connsiteY50" fmla="*/ 2022661 h 2618271"/>
              <a:gd name="connsiteX51" fmla="*/ 3730637 w 4208970"/>
              <a:gd name="connsiteY51" fmla="*/ 2586608 h 2618271"/>
              <a:gd name="connsiteX52" fmla="*/ 3449091 w 4208970"/>
              <a:gd name="connsiteY52" fmla="*/ 2586608 h 2618271"/>
              <a:gd name="connsiteX53" fmla="*/ 3449091 w 4208970"/>
              <a:gd name="connsiteY53" fmla="*/ 2022661 h 2618271"/>
              <a:gd name="connsiteX54" fmla="*/ 3356669 w 4208970"/>
              <a:gd name="connsiteY54" fmla="*/ 2022661 h 2618271"/>
              <a:gd name="connsiteX55" fmla="*/ 3356669 w 4208970"/>
              <a:gd name="connsiteY55" fmla="*/ 1792461 h 2618271"/>
              <a:gd name="connsiteX56" fmla="*/ 3449091 w 4208970"/>
              <a:gd name="connsiteY56" fmla="*/ 1792461 h 2618271"/>
              <a:gd name="connsiteX57" fmla="*/ 1058316 w 4208970"/>
              <a:gd name="connsiteY57" fmla="*/ 1553704 h 2618271"/>
              <a:gd name="connsiteX58" fmla="*/ 1339862 w 4208970"/>
              <a:gd name="connsiteY58" fmla="*/ 1553704 h 2618271"/>
              <a:gd name="connsiteX59" fmla="*/ 1339862 w 4208970"/>
              <a:gd name="connsiteY59" fmla="*/ 1792461 h 2618271"/>
              <a:gd name="connsiteX60" fmla="*/ 1499889 w 4208970"/>
              <a:gd name="connsiteY60" fmla="*/ 1792461 h 2618271"/>
              <a:gd name="connsiteX61" fmla="*/ 1499889 w 4208970"/>
              <a:gd name="connsiteY61" fmla="*/ 2022661 h 2618271"/>
              <a:gd name="connsiteX62" fmla="*/ 1339862 w 4208970"/>
              <a:gd name="connsiteY62" fmla="*/ 2022661 h 2618271"/>
              <a:gd name="connsiteX63" fmla="*/ 1339862 w 4208970"/>
              <a:gd name="connsiteY63" fmla="*/ 2586608 h 2618271"/>
              <a:gd name="connsiteX64" fmla="*/ 1058316 w 4208970"/>
              <a:gd name="connsiteY64" fmla="*/ 2586608 h 2618271"/>
              <a:gd name="connsiteX65" fmla="*/ 1058316 w 4208970"/>
              <a:gd name="connsiteY65" fmla="*/ 2022661 h 2618271"/>
              <a:gd name="connsiteX66" fmla="*/ 965894 w 4208970"/>
              <a:gd name="connsiteY66" fmla="*/ 2022661 h 2618271"/>
              <a:gd name="connsiteX67" fmla="*/ 965894 w 4208970"/>
              <a:gd name="connsiteY67" fmla="*/ 1792461 h 2618271"/>
              <a:gd name="connsiteX68" fmla="*/ 1058316 w 4208970"/>
              <a:gd name="connsiteY68" fmla="*/ 1792461 h 2618271"/>
              <a:gd name="connsiteX69" fmla="*/ 444140 w 4208970"/>
              <a:gd name="connsiteY69" fmla="*/ 1390253 h 2618271"/>
              <a:gd name="connsiteX70" fmla="*/ 814685 w 4208970"/>
              <a:gd name="connsiteY70" fmla="*/ 1485243 h 2618271"/>
              <a:gd name="connsiteX71" fmla="*/ 693167 w 4208970"/>
              <a:gd name="connsiteY71" fmla="*/ 1721433 h 2618271"/>
              <a:gd name="connsiteX72" fmla="*/ 492397 w 4208970"/>
              <a:gd name="connsiteY72" fmla="*/ 1643559 h 2618271"/>
              <a:gd name="connsiteX73" fmla="*/ 404882 w 4208970"/>
              <a:gd name="connsiteY73" fmla="*/ 1668470 h 2618271"/>
              <a:gd name="connsiteX74" fmla="*/ 361131 w 4208970"/>
              <a:gd name="connsiteY74" fmla="*/ 1744057 h 2618271"/>
              <a:gd name="connsiteX75" fmla="*/ 418561 w 4208970"/>
              <a:gd name="connsiteY75" fmla="*/ 1823924 h 2618271"/>
              <a:gd name="connsiteX76" fmla="*/ 572865 w 4208970"/>
              <a:gd name="connsiteY76" fmla="*/ 1877182 h 2618271"/>
              <a:gd name="connsiteX77" fmla="*/ 802597 w 4208970"/>
              <a:gd name="connsiteY77" fmla="*/ 2010841 h 2618271"/>
              <a:gd name="connsiteX78" fmla="*/ 861752 w 4208970"/>
              <a:gd name="connsiteY78" fmla="*/ 2200178 h 2618271"/>
              <a:gd name="connsiteX79" fmla="*/ 601600 w 4208970"/>
              <a:gd name="connsiteY79" fmla="*/ 2586568 h 2618271"/>
              <a:gd name="connsiteX80" fmla="*/ 406486 w 4208970"/>
              <a:gd name="connsiteY80" fmla="*/ 2618271 h 2618271"/>
              <a:gd name="connsiteX81" fmla="*/ 0 w 4208970"/>
              <a:gd name="connsiteY81" fmla="*/ 2485628 h 2618271"/>
              <a:gd name="connsiteX82" fmla="*/ 130075 w 4208970"/>
              <a:gd name="connsiteY82" fmla="*/ 2240880 h 2618271"/>
              <a:gd name="connsiteX83" fmla="*/ 398477 w 4208970"/>
              <a:gd name="connsiteY83" fmla="*/ 2364966 h 2618271"/>
              <a:gd name="connsiteX84" fmla="*/ 498815 w 4208970"/>
              <a:gd name="connsiteY84" fmla="*/ 2337301 h 2618271"/>
              <a:gd name="connsiteX85" fmla="*/ 546831 w 4208970"/>
              <a:gd name="connsiteY85" fmla="*/ 2249131 h 2618271"/>
              <a:gd name="connsiteX86" fmla="*/ 493681 w 4208970"/>
              <a:gd name="connsiteY86" fmla="*/ 2162685 h 2618271"/>
              <a:gd name="connsiteX87" fmla="*/ 360810 w 4208970"/>
              <a:gd name="connsiteY87" fmla="*/ 2109949 h 2618271"/>
              <a:gd name="connsiteX88" fmla="*/ 218513 w 4208970"/>
              <a:gd name="connsiteY88" fmla="*/ 2063791 h 2618271"/>
              <a:gd name="connsiteX89" fmla="*/ 139649 w 4208970"/>
              <a:gd name="connsiteY89" fmla="*/ 2017634 h 2618271"/>
              <a:gd name="connsiteX90" fmla="*/ 46211 w 4208970"/>
              <a:gd name="connsiteY90" fmla="*/ 1785147 h 2618271"/>
              <a:gd name="connsiteX91" fmla="*/ 142912 w 4208970"/>
              <a:gd name="connsiteY91" fmla="*/ 1515903 h 2618271"/>
              <a:gd name="connsiteX92" fmla="*/ 444140 w 4208970"/>
              <a:gd name="connsiteY92" fmla="*/ 1390253 h 2618271"/>
              <a:gd name="connsiteX93" fmla="*/ 1275382 w 4208970"/>
              <a:gd name="connsiteY93" fmla="*/ 528861 h 2618271"/>
              <a:gd name="connsiteX94" fmla="*/ 1159614 w 4208970"/>
              <a:gd name="connsiteY94" fmla="*/ 571609 h 2618271"/>
              <a:gd name="connsiteX95" fmla="*/ 1115355 w 4208970"/>
              <a:gd name="connsiteY95" fmla="*/ 663215 h 2618271"/>
              <a:gd name="connsiteX96" fmla="*/ 1434554 w 4208970"/>
              <a:gd name="connsiteY96" fmla="*/ 663215 h 2618271"/>
              <a:gd name="connsiteX97" fmla="*/ 1275382 w 4208970"/>
              <a:gd name="connsiteY97" fmla="*/ 528861 h 2618271"/>
              <a:gd name="connsiteX98" fmla="*/ 1264257 w 4208970"/>
              <a:gd name="connsiteY98" fmla="*/ 351718 h 2618271"/>
              <a:gd name="connsiteX99" fmla="*/ 1634802 w 4208970"/>
              <a:gd name="connsiteY99" fmla="*/ 540333 h 2618271"/>
              <a:gd name="connsiteX100" fmla="*/ 1697273 w 4208970"/>
              <a:gd name="connsiteY100" fmla="*/ 787234 h 2618271"/>
              <a:gd name="connsiteX101" fmla="*/ 1697273 w 4208970"/>
              <a:gd name="connsiteY101" fmla="*/ 823243 h 2618271"/>
              <a:gd name="connsiteX102" fmla="*/ 1107653 w 4208970"/>
              <a:gd name="connsiteY102" fmla="*/ 823243 h 2618271"/>
              <a:gd name="connsiteX103" fmla="*/ 1279554 w 4208970"/>
              <a:gd name="connsiteY103" fmla="*/ 1002097 h 2618271"/>
              <a:gd name="connsiteX104" fmla="*/ 1414016 w 4208970"/>
              <a:gd name="connsiteY104" fmla="*/ 926790 h 2618271"/>
              <a:gd name="connsiteX105" fmla="*/ 1686148 w 4208970"/>
              <a:gd name="connsiteY105" fmla="*/ 926790 h 2618271"/>
              <a:gd name="connsiteX106" fmla="*/ 1590303 w 4208970"/>
              <a:gd name="connsiteY106" fmla="*/ 1093142 h 2618271"/>
              <a:gd name="connsiteX107" fmla="*/ 1283084 w 4208970"/>
              <a:gd name="connsiteY107" fmla="*/ 1199778 h 2618271"/>
              <a:gd name="connsiteX108" fmla="*/ 915107 w 4208970"/>
              <a:gd name="connsiteY108" fmla="*/ 1050876 h 2618271"/>
              <a:gd name="connsiteX109" fmla="*/ 822684 w 4208970"/>
              <a:gd name="connsiteY109" fmla="*/ 779599 h 2618271"/>
              <a:gd name="connsiteX110" fmla="*/ 938212 w 4208970"/>
              <a:gd name="connsiteY110" fmla="*/ 470669 h 2618271"/>
              <a:gd name="connsiteX111" fmla="*/ 1264257 w 4208970"/>
              <a:gd name="connsiteY111" fmla="*/ 351718 h 2618271"/>
              <a:gd name="connsiteX112" fmla="*/ 3410508 w 4208970"/>
              <a:gd name="connsiteY112" fmla="*/ 345728 h 2618271"/>
              <a:gd name="connsiteX113" fmla="*/ 3668092 w 4208970"/>
              <a:gd name="connsiteY113" fmla="*/ 397074 h 2618271"/>
              <a:gd name="connsiteX114" fmla="*/ 3573102 w 4208970"/>
              <a:gd name="connsiteY114" fmla="*/ 578495 h 2618271"/>
              <a:gd name="connsiteX115" fmla="*/ 3423037 w 4208970"/>
              <a:gd name="connsiteY115" fmla="*/ 537418 h 2618271"/>
              <a:gd name="connsiteX116" fmla="*/ 3338624 w 4208970"/>
              <a:gd name="connsiteY116" fmla="*/ 596105 h 2618271"/>
              <a:gd name="connsiteX117" fmla="*/ 3372774 w 4208970"/>
              <a:gd name="connsiteY117" fmla="*/ 639254 h 2618271"/>
              <a:gd name="connsiteX118" fmla="*/ 3463257 w 4208970"/>
              <a:gd name="connsiteY118" fmla="*/ 662360 h 2618271"/>
              <a:gd name="connsiteX119" fmla="*/ 3625464 w 4208970"/>
              <a:gd name="connsiteY119" fmla="*/ 735955 h 2618271"/>
              <a:gd name="connsiteX120" fmla="*/ 3691198 w 4208970"/>
              <a:gd name="connsiteY120" fmla="*/ 900261 h 2618271"/>
              <a:gd name="connsiteX121" fmla="*/ 3600487 w 4208970"/>
              <a:gd name="connsiteY121" fmla="*/ 1107356 h 2618271"/>
              <a:gd name="connsiteX122" fmla="*/ 3313807 w 4208970"/>
              <a:gd name="connsiteY122" fmla="*/ 1198067 h 2618271"/>
              <a:gd name="connsiteX123" fmla="*/ 2996319 w 4208970"/>
              <a:gd name="connsiteY123" fmla="*/ 1106500 h 2618271"/>
              <a:gd name="connsiteX124" fmla="*/ 3098155 w 4208970"/>
              <a:gd name="connsiteY124" fmla="*/ 907963 h 2618271"/>
              <a:gd name="connsiteX125" fmla="*/ 3321749 w 4208970"/>
              <a:gd name="connsiteY125" fmla="*/ 986694 h 2618271"/>
              <a:gd name="connsiteX126" fmla="*/ 3409652 w 4208970"/>
              <a:gd name="connsiteY126" fmla="*/ 925934 h 2618271"/>
              <a:gd name="connsiteX127" fmla="*/ 3378925 w 4208970"/>
              <a:gd name="connsiteY127" fmla="*/ 877156 h 2618271"/>
              <a:gd name="connsiteX128" fmla="*/ 3290140 w 4208970"/>
              <a:gd name="connsiteY128" fmla="*/ 850627 h 2618271"/>
              <a:gd name="connsiteX129" fmla="*/ 3188545 w 4208970"/>
              <a:gd name="connsiteY129" fmla="*/ 824139 h 2618271"/>
              <a:gd name="connsiteX130" fmla="*/ 3073298 w 4208970"/>
              <a:gd name="connsiteY130" fmla="*/ 719923 h 2618271"/>
              <a:gd name="connsiteX131" fmla="*/ 3057078 w 4208970"/>
              <a:gd name="connsiteY131" fmla="*/ 627648 h 2618271"/>
              <a:gd name="connsiteX132" fmla="*/ 3128106 w 4208970"/>
              <a:gd name="connsiteY132" fmla="*/ 445678 h 2618271"/>
              <a:gd name="connsiteX133" fmla="*/ 3410508 w 4208970"/>
              <a:gd name="connsiteY133" fmla="*/ 345728 h 2618271"/>
              <a:gd name="connsiteX134" fmla="*/ 1886992 w 4208970"/>
              <a:gd name="connsiteY134" fmla="*/ 135210 h 2618271"/>
              <a:gd name="connsiteX135" fmla="*/ 2168537 w 4208970"/>
              <a:gd name="connsiteY135" fmla="*/ 135210 h 2618271"/>
              <a:gd name="connsiteX136" fmla="*/ 2168537 w 4208970"/>
              <a:gd name="connsiteY136" fmla="*/ 373968 h 2618271"/>
              <a:gd name="connsiteX137" fmla="*/ 2328564 w 4208970"/>
              <a:gd name="connsiteY137" fmla="*/ 373968 h 2618271"/>
              <a:gd name="connsiteX138" fmla="*/ 2328564 w 4208970"/>
              <a:gd name="connsiteY138" fmla="*/ 604168 h 2618271"/>
              <a:gd name="connsiteX139" fmla="*/ 2168537 w 4208970"/>
              <a:gd name="connsiteY139" fmla="*/ 604168 h 2618271"/>
              <a:gd name="connsiteX140" fmla="*/ 2168537 w 4208970"/>
              <a:gd name="connsiteY140" fmla="*/ 1168115 h 2618271"/>
              <a:gd name="connsiteX141" fmla="*/ 1886992 w 4208970"/>
              <a:gd name="connsiteY141" fmla="*/ 1168115 h 2618271"/>
              <a:gd name="connsiteX142" fmla="*/ 1886992 w 4208970"/>
              <a:gd name="connsiteY142" fmla="*/ 604168 h 2618271"/>
              <a:gd name="connsiteX143" fmla="*/ 1794569 w 4208970"/>
              <a:gd name="connsiteY143" fmla="*/ 604168 h 2618271"/>
              <a:gd name="connsiteX144" fmla="*/ 1794569 w 4208970"/>
              <a:gd name="connsiteY144" fmla="*/ 373968 h 2618271"/>
              <a:gd name="connsiteX145" fmla="*/ 1886992 w 4208970"/>
              <a:gd name="connsiteY145" fmla="*/ 373968 h 2618271"/>
              <a:gd name="connsiteX146" fmla="*/ 2598948 w 4208970"/>
              <a:gd name="connsiteY146" fmla="*/ 0 h 2618271"/>
              <a:gd name="connsiteX147" fmla="*/ 2862523 w 4208970"/>
              <a:gd name="connsiteY147" fmla="*/ 0 h 2618271"/>
              <a:gd name="connsiteX148" fmla="*/ 2577554 w 4208970"/>
              <a:gd name="connsiteY148" fmla="*/ 513457 h 2618271"/>
              <a:gd name="connsiteX149" fmla="*/ 2397844 w 4208970"/>
              <a:gd name="connsiteY149" fmla="*/ 513457 h 2618271"/>
              <a:gd name="connsiteX150" fmla="*/ 52201 w 4208970"/>
              <a:gd name="connsiteY150" fmla="*/ 0 h 2618271"/>
              <a:gd name="connsiteX151" fmla="*/ 355996 w 4208970"/>
              <a:gd name="connsiteY151" fmla="*/ 0 h 2618271"/>
              <a:gd name="connsiteX152" fmla="*/ 355996 w 4208970"/>
              <a:gd name="connsiteY152" fmla="*/ 914809 h 2618271"/>
              <a:gd name="connsiteX153" fmla="*/ 720551 w 4208970"/>
              <a:gd name="connsiteY153" fmla="*/ 914809 h 2618271"/>
              <a:gd name="connsiteX154" fmla="*/ 720551 w 4208970"/>
              <a:gd name="connsiteY154" fmla="*/ 1168115 h 2618271"/>
              <a:gd name="connsiteX155" fmla="*/ 52201 w 4208970"/>
              <a:gd name="connsiteY155" fmla="*/ 1168115 h 261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4208970" h="2618271">
                <a:moveTo>
                  <a:pt x="4105851" y="2394918"/>
                </a:moveTo>
                <a:cubicBezTo>
                  <a:pt x="4134502" y="2394918"/>
                  <a:pt x="4158851" y="2404799"/>
                  <a:pt x="4178898" y="2424562"/>
                </a:cubicBezTo>
                <a:cubicBezTo>
                  <a:pt x="4198947" y="2444324"/>
                  <a:pt x="4208970" y="2468531"/>
                  <a:pt x="4208970" y="2497181"/>
                </a:cubicBezTo>
                <a:cubicBezTo>
                  <a:pt x="4208970" y="2525822"/>
                  <a:pt x="4198947" y="2550169"/>
                  <a:pt x="4178898" y="2570222"/>
                </a:cubicBezTo>
                <a:cubicBezTo>
                  <a:pt x="4158851" y="2590274"/>
                  <a:pt x="4134502" y="2600300"/>
                  <a:pt x="4105851" y="2600300"/>
                </a:cubicBezTo>
                <a:cubicBezTo>
                  <a:pt x="4076069" y="2600300"/>
                  <a:pt x="4051009" y="2590274"/>
                  <a:pt x="4030671" y="2570222"/>
                </a:cubicBezTo>
                <a:cubicBezTo>
                  <a:pt x="4010333" y="2550169"/>
                  <a:pt x="4000164" y="2525822"/>
                  <a:pt x="4000164" y="2497181"/>
                </a:cubicBezTo>
                <a:cubicBezTo>
                  <a:pt x="4000164" y="2468531"/>
                  <a:pt x="4010333" y="2444324"/>
                  <a:pt x="4030671" y="2424562"/>
                </a:cubicBezTo>
                <a:cubicBezTo>
                  <a:pt x="4051009" y="2404799"/>
                  <a:pt x="4076069" y="2394918"/>
                  <a:pt x="4105851" y="2394918"/>
                </a:cubicBezTo>
                <a:close/>
                <a:moveTo>
                  <a:pt x="2048396" y="2009825"/>
                </a:moveTo>
                <a:cubicBezTo>
                  <a:pt x="1992753" y="2009825"/>
                  <a:pt x="1947046" y="2030836"/>
                  <a:pt x="1911273" y="2072857"/>
                </a:cubicBezTo>
                <a:cubicBezTo>
                  <a:pt x="1882311" y="2106918"/>
                  <a:pt x="1867830" y="2145811"/>
                  <a:pt x="1867830" y="2189535"/>
                </a:cubicBezTo>
                <a:cubicBezTo>
                  <a:pt x="1867830" y="2233259"/>
                  <a:pt x="1882311" y="2272151"/>
                  <a:pt x="1911273" y="2306213"/>
                </a:cubicBezTo>
                <a:cubicBezTo>
                  <a:pt x="1946475" y="2348234"/>
                  <a:pt x="1992183" y="2369245"/>
                  <a:pt x="2048396" y="2369245"/>
                </a:cubicBezTo>
                <a:cubicBezTo>
                  <a:pt x="2098930" y="2369245"/>
                  <a:pt x="2141658" y="2351927"/>
                  <a:pt x="2176579" y="2317291"/>
                </a:cubicBezTo>
                <a:cubicBezTo>
                  <a:pt x="2211501" y="2282655"/>
                  <a:pt x="2228961" y="2240069"/>
                  <a:pt x="2228961" y="2189535"/>
                </a:cubicBezTo>
                <a:cubicBezTo>
                  <a:pt x="2228961" y="2139571"/>
                  <a:pt x="2211358" y="2097128"/>
                  <a:pt x="2176151" y="2062207"/>
                </a:cubicBezTo>
                <a:cubicBezTo>
                  <a:pt x="2140945" y="2027285"/>
                  <a:pt x="2098360" y="2009825"/>
                  <a:pt x="2048396" y="2009825"/>
                </a:cubicBezTo>
                <a:close/>
                <a:moveTo>
                  <a:pt x="3233661" y="1781336"/>
                </a:moveTo>
                <a:cubicBezTo>
                  <a:pt x="3248459" y="1781336"/>
                  <a:pt x="3266666" y="1782188"/>
                  <a:pt x="3288283" y="1783890"/>
                </a:cubicBezTo>
                <a:lnTo>
                  <a:pt x="3288283" y="2050901"/>
                </a:lnTo>
                <a:cubicBezTo>
                  <a:pt x="3249025" y="2032075"/>
                  <a:pt x="3209196" y="2022661"/>
                  <a:pt x="3168797" y="2022661"/>
                </a:cubicBezTo>
                <a:cubicBezTo>
                  <a:pt x="3076633" y="2022661"/>
                  <a:pt x="3016895" y="2060600"/>
                  <a:pt x="2989582" y="2136478"/>
                </a:cubicBezTo>
                <a:cubicBezTo>
                  <a:pt x="2979339" y="2163862"/>
                  <a:pt x="2974218" y="2200660"/>
                  <a:pt x="2974218" y="2246871"/>
                </a:cubicBezTo>
                <a:lnTo>
                  <a:pt x="2974218" y="2586608"/>
                </a:lnTo>
                <a:lnTo>
                  <a:pt x="2692672" y="2586608"/>
                </a:lnTo>
                <a:lnTo>
                  <a:pt x="2692672" y="1792461"/>
                </a:lnTo>
                <a:lnTo>
                  <a:pt x="2974218" y="1792461"/>
                </a:lnTo>
                <a:lnTo>
                  <a:pt x="2974218" y="1922537"/>
                </a:lnTo>
                <a:cubicBezTo>
                  <a:pt x="3003804" y="1876326"/>
                  <a:pt x="3035668" y="1842951"/>
                  <a:pt x="3069809" y="1822413"/>
                </a:cubicBezTo>
                <a:cubicBezTo>
                  <a:pt x="3115887" y="1795029"/>
                  <a:pt x="3170504" y="1781336"/>
                  <a:pt x="3233661" y="1781336"/>
                </a:cubicBezTo>
                <a:close/>
                <a:moveTo>
                  <a:pt x="1973423" y="1767644"/>
                </a:moveTo>
                <a:cubicBezTo>
                  <a:pt x="2029823" y="1767644"/>
                  <a:pt x="2082809" y="1779340"/>
                  <a:pt x="2132381" y="1802731"/>
                </a:cubicBezTo>
                <a:cubicBezTo>
                  <a:pt x="2160861" y="1816423"/>
                  <a:pt x="2190202" y="1838958"/>
                  <a:pt x="2220404" y="1870336"/>
                </a:cubicBezTo>
                <a:lnTo>
                  <a:pt x="2220404" y="1792461"/>
                </a:lnTo>
                <a:lnTo>
                  <a:pt x="2501949" y="1792461"/>
                </a:lnTo>
                <a:lnTo>
                  <a:pt x="2501949" y="2586608"/>
                </a:lnTo>
                <a:lnTo>
                  <a:pt x="2220404" y="2586608"/>
                </a:lnTo>
                <a:lnTo>
                  <a:pt x="2220404" y="2498465"/>
                </a:lnTo>
                <a:cubicBezTo>
                  <a:pt x="2193625" y="2532125"/>
                  <a:pt x="2166562" y="2556657"/>
                  <a:pt x="2139213" y="2572060"/>
                </a:cubicBezTo>
                <a:cubicBezTo>
                  <a:pt x="2091353" y="2598874"/>
                  <a:pt x="2036941" y="2612281"/>
                  <a:pt x="1975977" y="2612281"/>
                </a:cubicBezTo>
                <a:cubicBezTo>
                  <a:pt x="1877413" y="2612281"/>
                  <a:pt x="1789670" y="2578372"/>
                  <a:pt x="1712750" y="2510552"/>
                </a:cubicBezTo>
                <a:cubicBezTo>
                  <a:pt x="1621023" y="2429620"/>
                  <a:pt x="1575159" y="2322472"/>
                  <a:pt x="1575159" y="2189107"/>
                </a:cubicBezTo>
                <a:cubicBezTo>
                  <a:pt x="1575159" y="2053460"/>
                  <a:pt x="1622164" y="1945175"/>
                  <a:pt x="1716173" y="1864252"/>
                </a:cubicBezTo>
                <a:cubicBezTo>
                  <a:pt x="1790811" y="1799847"/>
                  <a:pt x="1876561" y="1767644"/>
                  <a:pt x="1973423" y="1767644"/>
                </a:cubicBezTo>
                <a:close/>
                <a:moveTo>
                  <a:pt x="3449091" y="1553704"/>
                </a:moveTo>
                <a:lnTo>
                  <a:pt x="3730637" y="1553704"/>
                </a:lnTo>
                <a:lnTo>
                  <a:pt x="3730637" y="1792461"/>
                </a:lnTo>
                <a:lnTo>
                  <a:pt x="3890664" y="1792461"/>
                </a:lnTo>
                <a:lnTo>
                  <a:pt x="3890664" y="2022661"/>
                </a:lnTo>
                <a:lnTo>
                  <a:pt x="3730637" y="2022661"/>
                </a:lnTo>
                <a:lnTo>
                  <a:pt x="3730637" y="2586608"/>
                </a:lnTo>
                <a:lnTo>
                  <a:pt x="3449091" y="2586608"/>
                </a:lnTo>
                <a:lnTo>
                  <a:pt x="3449091" y="2022661"/>
                </a:lnTo>
                <a:lnTo>
                  <a:pt x="3356669" y="2022661"/>
                </a:lnTo>
                <a:lnTo>
                  <a:pt x="3356669" y="1792461"/>
                </a:lnTo>
                <a:lnTo>
                  <a:pt x="3449091" y="1792461"/>
                </a:lnTo>
                <a:close/>
                <a:moveTo>
                  <a:pt x="1058316" y="1553704"/>
                </a:moveTo>
                <a:lnTo>
                  <a:pt x="1339862" y="1553704"/>
                </a:lnTo>
                <a:lnTo>
                  <a:pt x="1339862" y="1792461"/>
                </a:lnTo>
                <a:lnTo>
                  <a:pt x="1499889" y="1792461"/>
                </a:lnTo>
                <a:lnTo>
                  <a:pt x="1499889" y="2022661"/>
                </a:lnTo>
                <a:lnTo>
                  <a:pt x="1339862" y="2022661"/>
                </a:lnTo>
                <a:lnTo>
                  <a:pt x="1339862" y="2586608"/>
                </a:lnTo>
                <a:lnTo>
                  <a:pt x="1058316" y="2586608"/>
                </a:lnTo>
                <a:lnTo>
                  <a:pt x="1058316" y="2022661"/>
                </a:lnTo>
                <a:lnTo>
                  <a:pt x="965894" y="2022661"/>
                </a:lnTo>
                <a:lnTo>
                  <a:pt x="965894" y="1792461"/>
                </a:lnTo>
                <a:lnTo>
                  <a:pt x="1058316" y="1792461"/>
                </a:lnTo>
                <a:close/>
                <a:moveTo>
                  <a:pt x="444140" y="1390253"/>
                </a:moveTo>
                <a:cubicBezTo>
                  <a:pt x="570222" y="1390253"/>
                  <a:pt x="693737" y="1421917"/>
                  <a:pt x="814685" y="1485243"/>
                </a:cubicBezTo>
                <a:lnTo>
                  <a:pt x="693167" y="1721433"/>
                </a:lnTo>
                <a:cubicBezTo>
                  <a:pt x="626818" y="1669517"/>
                  <a:pt x="559895" y="1643559"/>
                  <a:pt x="492397" y="1643559"/>
                </a:cubicBezTo>
                <a:cubicBezTo>
                  <a:pt x="459798" y="1643559"/>
                  <a:pt x="430626" y="1651862"/>
                  <a:pt x="404882" y="1668470"/>
                </a:cubicBezTo>
                <a:cubicBezTo>
                  <a:pt x="375715" y="1687368"/>
                  <a:pt x="361131" y="1712564"/>
                  <a:pt x="361131" y="1744057"/>
                </a:cubicBezTo>
                <a:cubicBezTo>
                  <a:pt x="361131" y="1774972"/>
                  <a:pt x="380274" y="1801594"/>
                  <a:pt x="418561" y="1823924"/>
                </a:cubicBezTo>
                <a:cubicBezTo>
                  <a:pt x="435712" y="1834238"/>
                  <a:pt x="487146" y="1851990"/>
                  <a:pt x="572865" y="1877182"/>
                </a:cubicBezTo>
                <a:cubicBezTo>
                  <a:pt x="680308" y="1908595"/>
                  <a:pt x="756885" y="1953148"/>
                  <a:pt x="802597" y="2010841"/>
                </a:cubicBezTo>
                <a:cubicBezTo>
                  <a:pt x="842034" y="2059958"/>
                  <a:pt x="861752" y="2123071"/>
                  <a:pt x="861752" y="2200178"/>
                </a:cubicBezTo>
                <a:cubicBezTo>
                  <a:pt x="861752" y="2397797"/>
                  <a:pt x="775035" y="2526593"/>
                  <a:pt x="601600" y="2586568"/>
                </a:cubicBezTo>
                <a:cubicBezTo>
                  <a:pt x="541126" y="2607704"/>
                  <a:pt x="476088" y="2618271"/>
                  <a:pt x="406486" y="2618271"/>
                </a:cubicBezTo>
                <a:cubicBezTo>
                  <a:pt x="260436" y="2618271"/>
                  <a:pt x="124941" y="2574057"/>
                  <a:pt x="0" y="2485628"/>
                </a:cubicBezTo>
                <a:lnTo>
                  <a:pt x="130075" y="2240880"/>
                </a:lnTo>
                <a:cubicBezTo>
                  <a:pt x="221544" y="2323604"/>
                  <a:pt x="311011" y="2364966"/>
                  <a:pt x="398477" y="2364966"/>
                </a:cubicBezTo>
                <a:cubicBezTo>
                  <a:pt x="437922" y="2364966"/>
                  <a:pt x="471368" y="2355744"/>
                  <a:pt x="498815" y="2337301"/>
                </a:cubicBezTo>
                <a:cubicBezTo>
                  <a:pt x="530826" y="2316557"/>
                  <a:pt x="546831" y="2287167"/>
                  <a:pt x="546831" y="2249131"/>
                </a:cubicBezTo>
                <a:cubicBezTo>
                  <a:pt x="546831" y="2214552"/>
                  <a:pt x="529114" y="2185737"/>
                  <a:pt x="493681" y="2162685"/>
                </a:cubicBezTo>
                <a:cubicBezTo>
                  <a:pt x="467393" y="2145392"/>
                  <a:pt x="423102" y="2127813"/>
                  <a:pt x="360810" y="2109949"/>
                </a:cubicBezTo>
                <a:cubicBezTo>
                  <a:pt x="285378" y="2087726"/>
                  <a:pt x="237946" y="2072340"/>
                  <a:pt x="218513" y="2063791"/>
                </a:cubicBezTo>
                <a:cubicBezTo>
                  <a:pt x="187652" y="2050687"/>
                  <a:pt x="161364" y="2035302"/>
                  <a:pt x="139649" y="2017634"/>
                </a:cubicBezTo>
                <a:cubicBezTo>
                  <a:pt x="77357" y="1966350"/>
                  <a:pt x="46211" y="1888855"/>
                  <a:pt x="46211" y="1785147"/>
                </a:cubicBezTo>
                <a:cubicBezTo>
                  <a:pt x="46211" y="1676876"/>
                  <a:pt x="78444" y="1587128"/>
                  <a:pt x="142912" y="1515903"/>
                </a:cubicBezTo>
                <a:cubicBezTo>
                  <a:pt x="218219" y="1432137"/>
                  <a:pt x="318628" y="1390253"/>
                  <a:pt x="444140" y="1390253"/>
                </a:cubicBezTo>
                <a:close/>
                <a:moveTo>
                  <a:pt x="1275382" y="528861"/>
                </a:moveTo>
                <a:cubicBezTo>
                  <a:pt x="1227718" y="528861"/>
                  <a:pt x="1189129" y="543110"/>
                  <a:pt x="1159614" y="571609"/>
                </a:cubicBezTo>
                <a:cubicBezTo>
                  <a:pt x="1136348" y="594295"/>
                  <a:pt x="1121595" y="624831"/>
                  <a:pt x="1115355" y="663215"/>
                </a:cubicBezTo>
                <a:lnTo>
                  <a:pt x="1434554" y="663215"/>
                </a:lnTo>
                <a:cubicBezTo>
                  <a:pt x="1414693" y="573646"/>
                  <a:pt x="1361636" y="528861"/>
                  <a:pt x="1275382" y="528861"/>
                </a:cubicBezTo>
                <a:close/>
                <a:moveTo>
                  <a:pt x="1264257" y="351718"/>
                </a:moveTo>
                <a:cubicBezTo>
                  <a:pt x="1437121" y="351718"/>
                  <a:pt x="1560636" y="414590"/>
                  <a:pt x="1634802" y="540333"/>
                </a:cubicBezTo>
                <a:cubicBezTo>
                  <a:pt x="1676449" y="611201"/>
                  <a:pt x="1697273" y="693501"/>
                  <a:pt x="1697273" y="787234"/>
                </a:cubicBezTo>
                <a:lnTo>
                  <a:pt x="1697273" y="823243"/>
                </a:lnTo>
                <a:lnTo>
                  <a:pt x="1107653" y="823243"/>
                </a:lnTo>
                <a:cubicBezTo>
                  <a:pt x="1107653" y="942479"/>
                  <a:pt x="1164953" y="1002097"/>
                  <a:pt x="1279554" y="1002097"/>
                </a:cubicBezTo>
                <a:cubicBezTo>
                  <a:pt x="1337996" y="1002097"/>
                  <a:pt x="1382816" y="976995"/>
                  <a:pt x="1414016" y="926790"/>
                </a:cubicBezTo>
                <a:lnTo>
                  <a:pt x="1686148" y="926790"/>
                </a:lnTo>
                <a:cubicBezTo>
                  <a:pt x="1664469" y="998451"/>
                  <a:pt x="1632520" y="1053902"/>
                  <a:pt x="1590303" y="1093142"/>
                </a:cubicBezTo>
                <a:cubicBezTo>
                  <a:pt x="1513855" y="1164233"/>
                  <a:pt x="1411448" y="1199778"/>
                  <a:pt x="1283084" y="1199778"/>
                </a:cubicBezTo>
                <a:cubicBezTo>
                  <a:pt x="1119919" y="1199778"/>
                  <a:pt x="997259" y="1150144"/>
                  <a:pt x="915107" y="1050876"/>
                </a:cubicBezTo>
                <a:cubicBezTo>
                  <a:pt x="853492" y="976709"/>
                  <a:pt x="822684" y="886284"/>
                  <a:pt x="822684" y="779599"/>
                </a:cubicBezTo>
                <a:cubicBezTo>
                  <a:pt x="822684" y="652946"/>
                  <a:pt x="861194" y="549970"/>
                  <a:pt x="938212" y="470669"/>
                </a:cubicBezTo>
                <a:cubicBezTo>
                  <a:pt x="1015231" y="391368"/>
                  <a:pt x="1123912" y="351718"/>
                  <a:pt x="1264257" y="351718"/>
                </a:cubicBezTo>
                <a:close/>
                <a:moveTo>
                  <a:pt x="3410508" y="345728"/>
                </a:moveTo>
                <a:cubicBezTo>
                  <a:pt x="3498936" y="345728"/>
                  <a:pt x="3584798" y="362843"/>
                  <a:pt x="3668092" y="397074"/>
                </a:cubicBezTo>
                <a:lnTo>
                  <a:pt x="3573102" y="578495"/>
                </a:lnTo>
                <a:cubicBezTo>
                  <a:pt x="3520803" y="551111"/>
                  <a:pt x="3470781" y="537418"/>
                  <a:pt x="3423037" y="537418"/>
                </a:cubicBezTo>
                <a:cubicBezTo>
                  <a:pt x="3366761" y="537418"/>
                  <a:pt x="3338624" y="556981"/>
                  <a:pt x="3338624" y="596105"/>
                </a:cubicBezTo>
                <a:cubicBezTo>
                  <a:pt x="3338624" y="613942"/>
                  <a:pt x="3350007" y="628325"/>
                  <a:pt x="3372774" y="639254"/>
                </a:cubicBezTo>
                <a:cubicBezTo>
                  <a:pt x="3383016" y="644389"/>
                  <a:pt x="3413177" y="652091"/>
                  <a:pt x="3463257" y="662360"/>
                </a:cubicBezTo>
                <a:cubicBezTo>
                  <a:pt x="3536675" y="677763"/>
                  <a:pt x="3590744" y="702295"/>
                  <a:pt x="3625464" y="735955"/>
                </a:cubicBezTo>
                <a:cubicBezTo>
                  <a:pt x="3669286" y="778173"/>
                  <a:pt x="3691198" y="832942"/>
                  <a:pt x="3691198" y="900261"/>
                </a:cubicBezTo>
                <a:cubicBezTo>
                  <a:pt x="3691198" y="984697"/>
                  <a:pt x="3660961" y="1053728"/>
                  <a:pt x="3600487" y="1107356"/>
                </a:cubicBezTo>
                <a:cubicBezTo>
                  <a:pt x="3532597" y="1167830"/>
                  <a:pt x="3437036" y="1198067"/>
                  <a:pt x="3313807" y="1198067"/>
                </a:cubicBezTo>
                <a:cubicBezTo>
                  <a:pt x="3204839" y="1198067"/>
                  <a:pt x="3099010" y="1167545"/>
                  <a:pt x="2996319" y="1106500"/>
                </a:cubicBezTo>
                <a:lnTo>
                  <a:pt x="3098155" y="907963"/>
                </a:lnTo>
                <a:cubicBezTo>
                  <a:pt x="3178373" y="960450"/>
                  <a:pt x="3252905" y="986694"/>
                  <a:pt x="3321749" y="986694"/>
                </a:cubicBezTo>
                <a:cubicBezTo>
                  <a:pt x="3380351" y="986694"/>
                  <a:pt x="3409652" y="966440"/>
                  <a:pt x="3409652" y="925934"/>
                </a:cubicBezTo>
                <a:cubicBezTo>
                  <a:pt x="3409652" y="904826"/>
                  <a:pt x="3399410" y="888566"/>
                  <a:pt x="3378925" y="877156"/>
                </a:cubicBezTo>
                <a:cubicBezTo>
                  <a:pt x="3365830" y="869739"/>
                  <a:pt x="3336235" y="860896"/>
                  <a:pt x="3290140" y="850627"/>
                </a:cubicBezTo>
                <a:cubicBezTo>
                  <a:pt x="3238348" y="839235"/>
                  <a:pt x="3204483" y="830405"/>
                  <a:pt x="3188545" y="824139"/>
                </a:cubicBezTo>
                <a:cubicBezTo>
                  <a:pt x="3131636" y="801934"/>
                  <a:pt x="3093221" y="767195"/>
                  <a:pt x="3073298" y="719923"/>
                </a:cubicBezTo>
                <a:cubicBezTo>
                  <a:pt x="3062485" y="694286"/>
                  <a:pt x="3057078" y="663527"/>
                  <a:pt x="3057078" y="627648"/>
                </a:cubicBezTo>
                <a:cubicBezTo>
                  <a:pt x="3057078" y="558162"/>
                  <a:pt x="3080754" y="497505"/>
                  <a:pt x="3128106" y="445678"/>
                </a:cubicBezTo>
                <a:cubicBezTo>
                  <a:pt x="3189151" y="379045"/>
                  <a:pt x="3283284" y="345728"/>
                  <a:pt x="3410508" y="345728"/>
                </a:cubicBezTo>
                <a:close/>
                <a:moveTo>
                  <a:pt x="1886992" y="135210"/>
                </a:moveTo>
                <a:lnTo>
                  <a:pt x="2168537" y="135210"/>
                </a:lnTo>
                <a:lnTo>
                  <a:pt x="2168537" y="373968"/>
                </a:lnTo>
                <a:lnTo>
                  <a:pt x="2328564" y="373968"/>
                </a:lnTo>
                <a:lnTo>
                  <a:pt x="2328564" y="604168"/>
                </a:lnTo>
                <a:lnTo>
                  <a:pt x="2168537" y="604168"/>
                </a:lnTo>
                <a:lnTo>
                  <a:pt x="2168537" y="1168115"/>
                </a:lnTo>
                <a:lnTo>
                  <a:pt x="1886992" y="1168115"/>
                </a:lnTo>
                <a:lnTo>
                  <a:pt x="1886992" y="604168"/>
                </a:lnTo>
                <a:lnTo>
                  <a:pt x="1794569" y="604168"/>
                </a:lnTo>
                <a:lnTo>
                  <a:pt x="1794569" y="373968"/>
                </a:lnTo>
                <a:lnTo>
                  <a:pt x="1886992" y="373968"/>
                </a:lnTo>
                <a:close/>
                <a:moveTo>
                  <a:pt x="2598948" y="0"/>
                </a:moveTo>
                <a:lnTo>
                  <a:pt x="2862523" y="0"/>
                </a:lnTo>
                <a:lnTo>
                  <a:pt x="2577554" y="513457"/>
                </a:lnTo>
                <a:lnTo>
                  <a:pt x="2397844" y="513457"/>
                </a:lnTo>
                <a:close/>
                <a:moveTo>
                  <a:pt x="52201" y="0"/>
                </a:moveTo>
                <a:lnTo>
                  <a:pt x="355996" y="0"/>
                </a:lnTo>
                <a:lnTo>
                  <a:pt x="355996" y="914809"/>
                </a:lnTo>
                <a:lnTo>
                  <a:pt x="720551" y="914809"/>
                </a:lnTo>
                <a:lnTo>
                  <a:pt x="720551" y="1168115"/>
                </a:lnTo>
                <a:lnTo>
                  <a:pt x="52201" y="1168115"/>
                </a:lnTo>
                <a:close/>
              </a:path>
            </a:pathLst>
          </a:custGeom>
          <a:solidFill>
            <a:schemeClr val="bg1"/>
          </a:solidFill>
          <a:effectLst>
            <a:outerShdw blurRad="584200" sx="102000" sy="102000" algn="ctr" rotWithShape="0">
              <a:prstClr val="black">
                <a:alpha val="50000"/>
              </a:prstClr>
            </a:outerShdw>
          </a:effectLst>
        </p:spPr>
        <p:txBody>
          <a:bodyPr wrap="square">
            <a:noAutofit/>
          </a:bodyPr>
          <a:lstStyle/>
          <a:p>
            <a:endParaRPr lang="en-US"/>
          </a:p>
        </p:txBody>
      </p:sp>
    </p:spTree>
    <p:extLst>
      <p:ext uri="{BB962C8B-B14F-4D97-AF65-F5344CB8AC3E}">
        <p14:creationId xmlns:p14="http://schemas.microsoft.com/office/powerpoint/2010/main" val="1721976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6A3DBB9-38FD-425E-8F3E-ADA35762745B}"/>
              </a:ext>
            </a:extLst>
          </p:cNvPr>
          <p:cNvSpPr>
            <a:spLocks noGrp="1"/>
          </p:cNvSpPr>
          <p:nvPr>
            <p:ph type="pic" sz="quarter" idx="10"/>
          </p:nvPr>
        </p:nvSpPr>
        <p:spPr>
          <a:xfrm>
            <a:off x="5188526" y="-145473"/>
            <a:ext cx="7067538" cy="7003474"/>
          </a:xfrm>
          <a:custGeom>
            <a:avLst/>
            <a:gdLst>
              <a:gd name="connsiteX0" fmla="*/ 7003473 w 7067538"/>
              <a:gd name="connsiteY0" fmla="*/ 1635436 h 7003474"/>
              <a:gd name="connsiteX1" fmla="*/ 7003473 w 7067538"/>
              <a:gd name="connsiteY1" fmla="*/ 7003473 h 7003474"/>
              <a:gd name="connsiteX2" fmla="*/ 1635438 w 7067538"/>
              <a:gd name="connsiteY2" fmla="*/ 6998843 h 7003474"/>
              <a:gd name="connsiteX3" fmla="*/ 7003473 w 7067538"/>
              <a:gd name="connsiteY3" fmla="*/ 1635436 h 7003474"/>
              <a:gd name="connsiteX4" fmla="*/ 7067538 w 7067538"/>
              <a:gd name="connsiteY4" fmla="*/ 293 h 7003474"/>
              <a:gd name="connsiteX5" fmla="*/ 7054132 w 7067538"/>
              <a:gd name="connsiteY5" fmla="*/ 1465638 h 7003474"/>
              <a:gd name="connsiteX6" fmla="*/ 3105420 w 7067538"/>
              <a:gd name="connsiteY6" fmla="*/ 3069599 h 7003474"/>
              <a:gd name="connsiteX7" fmla="*/ 1465406 w 7067538"/>
              <a:gd name="connsiteY7" fmla="*/ 7003474 h 7003474"/>
              <a:gd name="connsiteX8" fmla="*/ 0 w 7067538"/>
              <a:gd name="connsiteY8" fmla="*/ 7003473 h 7003474"/>
              <a:gd name="connsiteX9" fmla="*/ 2073972 w 7067538"/>
              <a:gd name="connsiteY9" fmla="*/ 2028671 h 7003474"/>
              <a:gd name="connsiteX10" fmla="*/ 7067538 w 7067538"/>
              <a:gd name="connsiteY10" fmla="*/ 293 h 70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7538" h="7003474">
                <a:moveTo>
                  <a:pt x="7003473" y="1635436"/>
                </a:moveTo>
                <a:lnTo>
                  <a:pt x="7003473" y="7003473"/>
                </a:lnTo>
                <a:lnTo>
                  <a:pt x="1635438" y="6998843"/>
                </a:lnTo>
                <a:cubicBezTo>
                  <a:pt x="1637993" y="4035967"/>
                  <a:pt x="4040596" y="1635436"/>
                  <a:pt x="7003473" y="1635436"/>
                </a:cubicBezTo>
                <a:close/>
                <a:moveTo>
                  <a:pt x="7067538" y="293"/>
                </a:moveTo>
                <a:lnTo>
                  <a:pt x="7054132" y="1465638"/>
                </a:lnTo>
                <a:cubicBezTo>
                  <a:pt x="5576628" y="1452122"/>
                  <a:pt x="4154985" y="2029591"/>
                  <a:pt x="3105420" y="3069599"/>
                </a:cubicBezTo>
                <a:cubicBezTo>
                  <a:pt x="2055855" y="4109606"/>
                  <a:pt x="1465406" y="5525907"/>
                  <a:pt x="1465406" y="7003474"/>
                </a:cubicBezTo>
                <a:lnTo>
                  <a:pt x="0" y="7003473"/>
                </a:lnTo>
                <a:cubicBezTo>
                  <a:pt x="0" y="5134934"/>
                  <a:pt x="746686" y="3343870"/>
                  <a:pt x="2073972" y="2028671"/>
                </a:cubicBezTo>
                <a:cubicBezTo>
                  <a:pt x="3401258" y="713471"/>
                  <a:pt x="5199077" y="-16799"/>
                  <a:pt x="7067538" y="293"/>
                </a:cubicBezTo>
                <a:close/>
              </a:path>
            </a:pathLst>
          </a:custGeom>
        </p:spPr>
        <p:txBody>
          <a:bodyPr wrap="square">
            <a:noAutofit/>
          </a:bodyPr>
          <a:lstStyle/>
          <a:p>
            <a:endParaRPr lang="en-US"/>
          </a:p>
        </p:txBody>
      </p:sp>
    </p:spTree>
    <p:extLst>
      <p:ext uri="{BB962C8B-B14F-4D97-AF65-F5344CB8AC3E}">
        <p14:creationId xmlns:p14="http://schemas.microsoft.com/office/powerpoint/2010/main" val="413202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16" name="Rectangle 15"/>
          <p:cNvSpPr/>
          <p:nvPr userDrawn="1"/>
        </p:nvSpPr>
        <p:spPr>
          <a:xfrm>
            <a:off x="0" y="1611086"/>
            <a:ext cx="1843314" cy="465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
            <a:extLst>
              <a:ext uri="{FF2B5EF4-FFF2-40B4-BE49-F238E27FC236}">
                <a16:creationId xmlns:a16="http://schemas.microsoft.com/office/drawing/2014/main" id="{D3A85D7F-A742-4701-B8E0-AE819312D27B}"/>
              </a:ext>
            </a:extLst>
          </p:cNvPr>
          <p:cNvSpPr>
            <a:spLocks noGrp="1"/>
          </p:cNvSpPr>
          <p:nvPr>
            <p:ph type="pic" sz="quarter" idx="10"/>
          </p:nvPr>
        </p:nvSpPr>
        <p:spPr>
          <a:xfrm>
            <a:off x="571500" y="1841499"/>
            <a:ext cx="3759200" cy="4138613"/>
          </a:xfrm>
        </p:spPr>
        <p:txBody>
          <a:bodyPr/>
          <a:lstStyle/>
          <a:p>
            <a:endParaRPr lang="en-US"/>
          </a:p>
        </p:txBody>
      </p:sp>
    </p:spTree>
    <p:extLst>
      <p:ext uri="{BB962C8B-B14F-4D97-AF65-F5344CB8AC3E}">
        <p14:creationId xmlns:p14="http://schemas.microsoft.com/office/powerpoint/2010/main" val="34682892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7300912" y="-1"/>
            <a:ext cx="4891088" cy="685800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Tree>
    <p:extLst>
      <p:ext uri="{BB962C8B-B14F-4D97-AF65-F5344CB8AC3E}">
        <p14:creationId xmlns:p14="http://schemas.microsoft.com/office/powerpoint/2010/main" val="3190608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1270000" y="281214"/>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
        <p:nvSpPr>
          <p:cNvPr id="11" name="Picture Placeholder 9"/>
          <p:cNvSpPr>
            <a:spLocks noGrp="1"/>
          </p:cNvSpPr>
          <p:nvPr>
            <p:ph type="pic" sz="quarter" idx="12" hasCustomPrompt="1"/>
          </p:nvPr>
        </p:nvSpPr>
        <p:spPr>
          <a:xfrm>
            <a:off x="4222925" y="1714499"/>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
        <p:nvSpPr>
          <p:cNvPr id="12" name="Picture Placeholder 9">
            <a:extLst>
              <a:ext uri="{FF2B5EF4-FFF2-40B4-BE49-F238E27FC236}">
                <a16:creationId xmlns:a16="http://schemas.microsoft.com/office/drawing/2014/main" id="{A78A4829-BA64-4855-B22A-FFDD567650CE}"/>
              </a:ext>
            </a:extLst>
          </p:cNvPr>
          <p:cNvSpPr>
            <a:spLocks noGrp="1"/>
          </p:cNvSpPr>
          <p:nvPr>
            <p:ph type="pic" sz="quarter" idx="13" hasCustomPrompt="1"/>
          </p:nvPr>
        </p:nvSpPr>
        <p:spPr>
          <a:xfrm>
            <a:off x="1264000" y="4571999"/>
            <a:ext cx="2676206" cy="3450765"/>
          </a:xfrm>
          <a:prstGeom prst="rect">
            <a:avLst/>
          </a:prstGeom>
          <a:solidFill>
            <a:schemeClr val="bg1">
              <a:lumMod val="95000"/>
            </a:schemeClr>
          </a:solidFill>
          <a:ln w="76200">
            <a:solidFill>
              <a:schemeClr val="bg1"/>
            </a:solidFill>
          </a:ln>
          <a:effectLst>
            <a:outerShdw blurRad="1270000" sx="81000" sy="81000" algn="ctr" rotWithShape="0">
              <a:prstClr val="black">
                <a:alpha val="43000"/>
              </a:prstClr>
            </a:outerShdw>
          </a:effectLst>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Tree>
    <p:extLst>
      <p:ext uri="{BB962C8B-B14F-4D97-AF65-F5344CB8AC3E}">
        <p14:creationId xmlns:p14="http://schemas.microsoft.com/office/powerpoint/2010/main" val="16090694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1003634"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
        <p:nvSpPr>
          <p:cNvPr id="18" name="Picture Placeholder 11"/>
          <p:cNvSpPr>
            <a:spLocks noGrp="1"/>
          </p:cNvSpPr>
          <p:nvPr>
            <p:ph type="pic" sz="quarter" idx="12" hasCustomPrompt="1"/>
          </p:nvPr>
        </p:nvSpPr>
        <p:spPr>
          <a:xfrm>
            <a:off x="3637368" y="247722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
        <p:nvSpPr>
          <p:cNvPr id="21" name="Picture Placeholder 11"/>
          <p:cNvSpPr>
            <a:spLocks noGrp="1"/>
          </p:cNvSpPr>
          <p:nvPr>
            <p:ph type="pic" sz="quarter" idx="13" hasCustomPrompt="1"/>
          </p:nvPr>
        </p:nvSpPr>
        <p:spPr>
          <a:xfrm>
            <a:off x="6271102" y="207717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
        <p:nvSpPr>
          <p:cNvPr id="22" name="Picture Placeholder 11"/>
          <p:cNvSpPr>
            <a:spLocks noGrp="1"/>
          </p:cNvSpPr>
          <p:nvPr>
            <p:ph type="pic" sz="quarter" idx="14" hasCustomPrompt="1"/>
          </p:nvPr>
        </p:nvSpPr>
        <p:spPr>
          <a:xfrm>
            <a:off x="8904836" y="2477225"/>
            <a:ext cx="2328454" cy="232845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Drag and Drop Image Here</a:t>
            </a:r>
          </a:p>
          <a:p>
            <a:endParaRPr lang="en-US" dirty="0"/>
          </a:p>
        </p:txBody>
      </p:sp>
    </p:spTree>
    <p:extLst>
      <p:ext uri="{BB962C8B-B14F-4D97-AF65-F5344CB8AC3E}">
        <p14:creationId xmlns:p14="http://schemas.microsoft.com/office/powerpoint/2010/main" val="3394046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eft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131662"/>
      </p:ext>
    </p:extLst>
  </p:cSld>
  <p:clrMapOvr>
    <a:masterClrMapping/>
  </p:clrMapOvr>
  <p:transition spd="slow" advClick="0">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6C472B-E851-42AA-AA58-91181E5E5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7D6D1-0219-4FDF-9459-22340B561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5196C-9CD3-424A-9389-68E1F6DE02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97C2D-021F-463A-B10A-639F1335C6F7}" type="datetimeFigureOut">
              <a:rPr lang="en-US" smtClean="0"/>
              <a:t>3/27/2025</a:t>
            </a:fld>
            <a:endParaRPr lang="en-US"/>
          </a:p>
        </p:txBody>
      </p:sp>
      <p:sp>
        <p:nvSpPr>
          <p:cNvPr id="5" name="Footer Placeholder 4">
            <a:extLst>
              <a:ext uri="{FF2B5EF4-FFF2-40B4-BE49-F238E27FC236}">
                <a16:creationId xmlns:a16="http://schemas.microsoft.com/office/drawing/2014/main" id="{FEBD7438-58D5-4463-BDE1-4A1BC385F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D2CD38-80A1-484B-BEC4-0BE73E4761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7B0FE-933D-4D61-BAEA-383F1DDE3E24}" type="slidenum">
              <a:rPr lang="en-US" smtClean="0"/>
              <a:t>‹#›</a:t>
            </a:fld>
            <a:endParaRPr lang="en-US"/>
          </a:p>
        </p:txBody>
      </p:sp>
    </p:spTree>
    <p:extLst>
      <p:ext uri="{BB962C8B-B14F-4D97-AF65-F5344CB8AC3E}">
        <p14:creationId xmlns:p14="http://schemas.microsoft.com/office/powerpoint/2010/main" val="1214476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6" r:id="rId5"/>
    <p:sldLayoutId id="2147483658"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gs>
            <a:gs pos="100000">
              <a:schemeClr val="accent4"/>
            </a:gs>
          </a:gsLst>
          <a:lin ang="135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873E660-7C68-4FA4-84A3-18D71B13FF6C}"/>
              </a:ext>
            </a:extLst>
          </p:cNvPr>
          <p:cNvSpPr/>
          <p:nvPr/>
        </p:nvSpPr>
        <p:spPr>
          <a:xfrm>
            <a:off x="509954" y="-2157046"/>
            <a:ext cx="11172092" cy="1117209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E214064-934D-4692-A1F2-6CB25C38F373}"/>
              </a:ext>
            </a:extLst>
          </p:cNvPr>
          <p:cNvSpPr/>
          <p:nvPr/>
        </p:nvSpPr>
        <p:spPr>
          <a:xfrm>
            <a:off x="2151185" y="-515815"/>
            <a:ext cx="7889630" cy="7889630"/>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47D8B2-E92A-430A-991F-A74825C22987}"/>
              </a:ext>
            </a:extLst>
          </p:cNvPr>
          <p:cNvSpPr/>
          <p:nvPr/>
        </p:nvSpPr>
        <p:spPr>
          <a:xfrm>
            <a:off x="3453539" y="786539"/>
            <a:ext cx="5284922" cy="528492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9A4DF3A-33C0-4643-B9F4-44E07C942410}"/>
              </a:ext>
            </a:extLst>
          </p:cNvPr>
          <p:cNvGrpSpPr/>
          <p:nvPr/>
        </p:nvGrpSpPr>
        <p:grpSpPr>
          <a:xfrm>
            <a:off x="-83867" y="1536174"/>
            <a:ext cx="12359733" cy="3785652"/>
            <a:chOff x="-167993" y="1598284"/>
            <a:chExt cx="12468478" cy="3818959"/>
          </a:xfrm>
        </p:grpSpPr>
        <p:sp>
          <p:nvSpPr>
            <p:cNvPr id="6" name="TextBox 5">
              <a:extLst>
                <a:ext uri="{FF2B5EF4-FFF2-40B4-BE49-F238E27FC236}">
                  <a16:creationId xmlns:a16="http://schemas.microsoft.com/office/drawing/2014/main" id="{EC976371-E6B5-4509-AE60-5828A12BB181}"/>
                </a:ext>
              </a:extLst>
            </p:cNvPr>
            <p:cNvSpPr txBox="1"/>
            <p:nvPr/>
          </p:nvSpPr>
          <p:spPr>
            <a:xfrm>
              <a:off x="-167993" y="1598284"/>
              <a:ext cx="12468478" cy="3818959"/>
            </a:xfrm>
            <a:prstGeom prst="rect">
              <a:avLst/>
            </a:prstGeom>
            <a:noFill/>
            <a:effectLst>
              <a:outerShdw blurRad="444500" dist="38100" dir="16200000" rotWithShape="0">
                <a:prstClr val="black">
                  <a:alpha val="67000"/>
                </a:prstClr>
              </a:outerShdw>
            </a:effectLst>
          </p:spPr>
          <p:txBody>
            <a:bodyPr wrap="square" rtlCol="0">
              <a:spAutoFit/>
            </a:bodyPr>
            <a:lstStyle/>
            <a:p>
              <a:pPr algn="ctr"/>
              <a:r>
                <a:rPr lang="en-US" sz="8000" dirty="0">
                  <a:solidFill>
                    <a:schemeClr val="bg2"/>
                  </a:solidFill>
                  <a:latin typeface="Aharoni" panose="02010803020104030203" pitchFamily="2" charset="-79"/>
                  <a:cs typeface="Aharoni" panose="02010803020104030203" pitchFamily="2" charset="-79"/>
                </a:rPr>
                <a:t>Comprehensive Dental Clinic Management System</a:t>
              </a:r>
            </a:p>
          </p:txBody>
        </p:sp>
        <p:sp>
          <p:nvSpPr>
            <p:cNvPr id="9" name="TextBox 8">
              <a:extLst>
                <a:ext uri="{FF2B5EF4-FFF2-40B4-BE49-F238E27FC236}">
                  <a16:creationId xmlns:a16="http://schemas.microsoft.com/office/drawing/2014/main" id="{76BCD8F0-B820-4A17-B473-76006E26E857}"/>
                </a:ext>
              </a:extLst>
            </p:cNvPr>
            <p:cNvSpPr txBox="1"/>
            <p:nvPr/>
          </p:nvSpPr>
          <p:spPr>
            <a:xfrm>
              <a:off x="5907487" y="3829109"/>
              <a:ext cx="377026" cy="923330"/>
            </a:xfrm>
            <a:prstGeom prst="rect">
              <a:avLst/>
            </a:prstGeom>
            <a:noFill/>
          </p:spPr>
          <p:txBody>
            <a:bodyPr wrap="none" rtlCol="0">
              <a:spAutoFit/>
            </a:bodyPr>
            <a:lstStyle/>
            <a:p>
              <a:pPr algn="ctr"/>
              <a:r>
                <a:rPr lang="en-US" sz="5400" dirty="0">
                  <a:solidFill>
                    <a:schemeClr val="bg1"/>
                  </a:solidFill>
                  <a:latin typeface="Aharoni" panose="02010803020104030203" pitchFamily="2" charset="-79"/>
                  <a:cs typeface="Aharoni" panose="02010803020104030203" pitchFamily="2" charset="-79"/>
                </a:rPr>
                <a:t> </a:t>
              </a:r>
            </a:p>
          </p:txBody>
        </p:sp>
      </p:grpSp>
    </p:spTree>
    <p:extLst>
      <p:ext uri="{BB962C8B-B14F-4D97-AF65-F5344CB8AC3E}">
        <p14:creationId xmlns:p14="http://schemas.microsoft.com/office/powerpoint/2010/main" val="4206632509"/>
      </p:ext>
    </p:extLst>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601297" y="2457574"/>
            <a:ext cx="2450851" cy="2450851"/>
            <a:chOff x="487070" y="1464721"/>
            <a:chExt cx="4948530" cy="4948530"/>
          </a:xfrm>
        </p:grpSpPr>
        <p:sp>
          <p:nvSpPr>
            <p:cNvPr id="12" name="Oval 11"/>
            <p:cNvSpPr/>
            <p:nvPr/>
          </p:nvSpPr>
          <p:spPr>
            <a:xfrm>
              <a:off x="487070" y="1464721"/>
              <a:ext cx="4948530" cy="4948530"/>
            </a:xfrm>
            <a:prstGeom prst="ellipse">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1718" y="1819369"/>
              <a:ext cx="4239238" cy="4239238"/>
            </a:xfrm>
            <a:prstGeom prst="ellipse">
              <a:avLst/>
            </a:prstGeom>
            <a:solidFill>
              <a:schemeClr val="bg1">
                <a:alpha val="49000"/>
              </a:schemeClr>
            </a:solidFill>
            <a:ln>
              <a:noFill/>
            </a:ln>
            <a:effectLst>
              <a:outerShdw blurRad="1066800" dist="50800" dir="5400000" sx="97000" sy="97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214657" y="2192308"/>
              <a:ext cx="3493358" cy="3493358"/>
            </a:xfrm>
            <a:prstGeom prst="ellipse">
              <a:avLst/>
            </a:prstGeom>
            <a:gradFill>
              <a:gsLst>
                <a:gs pos="0">
                  <a:schemeClr val="accent2"/>
                </a:gs>
                <a:gs pos="100000">
                  <a:schemeClr val="accent4"/>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1B2A18A7-8204-44A4-B43F-DEBBEEEE5617}"/>
              </a:ext>
            </a:extLst>
          </p:cNvPr>
          <p:cNvSpPr txBox="1"/>
          <p:nvPr/>
        </p:nvSpPr>
        <p:spPr>
          <a:xfrm>
            <a:off x="1258363" y="1246989"/>
            <a:ext cx="1617751" cy="707886"/>
          </a:xfrm>
          <a:prstGeom prst="rect">
            <a:avLst/>
          </a:prstGeom>
          <a:noFill/>
        </p:spPr>
        <p:txBody>
          <a:bodyPr wrap="none" rtlCol="0">
            <a:spAutoFit/>
          </a:bodyPr>
          <a:lstStyle/>
          <a:p>
            <a:r>
              <a:rPr lang="en-US" sz="4000" b="1" dirty="0">
                <a:gradFill flip="none" rotWithShape="1">
                  <a:gsLst>
                    <a:gs pos="0">
                      <a:schemeClr val="accent2"/>
                    </a:gs>
                    <a:gs pos="100000">
                      <a:schemeClr val="accent4"/>
                    </a:gs>
                  </a:gsLst>
                  <a:lin ang="2700000" scaled="1"/>
                  <a:tileRect/>
                </a:gradFill>
                <a:cs typeface="Aharoni" panose="02010803020104030203" pitchFamily="2" charset="-79"/>
              </a:rPr>
              <a:t>Design</a:t>
            </a:r>
          </a:p>
        </p:txBody>
      </p:sp>
      <p:sp>
        <p:nvSpPr>
          <p:cNvPr id="24" name="Rectangle 23">
            <a:extLst>
              <a:ext uri="{FF2B5EF4-FFF2-40B4-BE49-F238E27FC236}">
                <a16:creationId xmlns:a16="http://schemas.microsoft.com/office/drawing/2014/main" id="{C3DA0EB6-A611-40E9-8793-721E5FF85444}"/>
              </a:ext>
            </a:extLst>
          </p:cNvPr>
          <p:cNvSpPr/>
          <p:nvPr/>
        </p:nvSpPr>
        <p:spPr>
          <a:xfrm>
            <a:off x="1139852" y="2511302"/>
            <a:ext cx="5121593" cy="1900777"/>
          </a:xfrm>
          <a:prstGeom prst="rect">
            <a:avLst/>
          </a:prstGeom>
        </p:spPr>
        <p:txBody>
          <a:bodyPr wrap="square">
            <a:spAutoFit/>
          </a:bodyPr>
          <a:lstStyle/>
          <a:p>
            <a:pPr algn="just">
              <a:lnSpc>
                <a:spcPct val="150000"/>
              </a:lnSpc>
            </a:pPr>
            <a:r>
              <a:rPr lang="en-US" sz="1600" b="0" i="0" dirty="0">
                <a:solidFill>
                  <a:srgbClr val="111111"/>
                </a:solidFill>
                <a:effectLst/>
              </a:rPr>
              <a:t>Concepts are turned into a useful, aesthetically pleasing website with vital functionality and user-friendly interfaces through the design process. It seeks to demonstrate the clinic's dedication to providing high-quality care and communication.</a:t>
            </a:r>
            <a:endParaRPr lang="en-US" sz="1600" dirty="0">
              <a:solidFill>
                <a:schemeClr val="bg1">
                  <a:lumMod val="65000"/>
                </a:schemeClr>
              </a:solidFill>
            </a:endParaRPr>
          </a:p>
        </p:txBody>
      </p:sp>
      <p:sp>
        <p:nvSpPr>
          <p:cNvPr id="29" name="TextBox 28">
            <a:extLst>
              <a:ext uri="{FF2B5EF4-FFF2-40B4-BE49-F238E27FC236}">
                <a16:creationId xmlns:a16="http://schemas.microsoft.com/office/drawing/2014/main" id="{48965C4B-CCDE-4E55-8EEB-33B66FB0331A}"/>
              </a:ext>
            </a:extLst>
          </p:cNvPr>
          <p:cNvSpPr txBox="1"/>
          <p:nvPr/>
        </p:nvSpPr>
        <p:spPr>
          <a:xfrm>
            <a:off x="7820403" y="3211750"/>
            <a:ext cx="4012637" cy="1200329"/>
          </a:xfrm>
          <a:prstGeom prst="rect">
            <a:avLst/>
          </a:prstGeom>
          <a:noFill/>
          <a:effectLst>
            <a:outerShdw blurRad="444500" dist="38100" dir="16200000" rotWithShape="0">
              <a:prstClr val="black">
                <a:alpha val="67000"/>
              </a:prstClr>
            </a:outerShdw>
          </a:effectLst>
        </p:spPr>
        <p:txBody>
          <a:bodyPr wrap="none" rtlCol="0">
            <a:spAutoFit/>
          </a:bodyPr>
          <a:lstStyle/>
          <a:p>
            <a:pPr algn="ctr"/>
            <a:r>
              <a:rPr lang="en-US" sz="7200" dirty="0">
                <a:gradFill flip="none" rotWithShape="1">
                  <a:gsLst>
                    <a:gs pos="48000">
                      <a:schemeClr val="bg1">
                        <a:alpha val="17000"/>
                      </a:schemeClr>
                    </a:gs>
                    <a:gs pos="0">
                      <a:schemeClr val="bg1">
                        <a:alpha val="95000"/>
                      </a:schemeClr>
                    </a:gs>
                    <a:gs pos="73000">
                      <a:schemeClr val="bg1">
                        <a:alpha val="0"/>
                      </a:schemeClr>
                    </a:gs>
                  </a:gsLst>
                  <a:lin ang="5400000" scaled="1"/>
                  <a:tileRect/>
                </a:gradFill>
                <a:latin typeface="Aharoni" panose="02010803020104030203" pitchFamily="2" charset="-79"/>
                <a:cs typeface="Aharoni" panose="02010803020104030203" pitchFamily="2" charset="-79"/>
              </a:rPr>
              <a:t>GESTURE</a:t>
            </a:r>
          </a:p>
        </p:txBody>
      </p:sp>
      <p:pic>
        <p:nvPicPr>
          <p:cNvPr id="6" name="عنصر نائب للصورة 5">
            <a:extLst>
              <a:ext uri="{FF2B5EF4-FFF2-40B4-BE49-F238E27FC236}">
                <a16:creationId xmlns:a16="http://schemas.microsoft.com/office/drawing/2014/main" id="{1747597D-6413-512C-C24F-7FF038CAD08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290" r="26290"/>
          <a:stretch>
            <a:fillRect/>
          </a:stretch>
        </p:blipFill>
        <p:spPr>
          <a:xfrm>
            <a:off x="6803923" y="-1"/>
            <a:ext cx="5388077" cy="6858001"/>
          </a:xfrm>
        </p:spPr>
      </p:pic>
    </p:spTree>
    <p:extLst>
      <p:ext uri="{BB962C8B-B14F-4D97-AF65-F5344CB8AC3E}">
        <p14:creationId xmlns:p14="http://schemas.microsoft.com/office/powerpoint/2010/main" val="346183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CA507-32F5-BE4F-6AF8-D8EAEDE72C2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CC361887-9BCE-483E-A545-41E9FDE32E11}"/>
              </a:ext>
            </a:extLst>
          </p:cNvPr>
          <p:cNvSpPr txBox="1"/>
          <p:nvPr/>
        </p:nvSpPr>
        <p:spPr>
          <a:xfrm>
            <a:off x="7180879" y="626586"/>
            <a:ext cx="3621441" cy="1384995"/>
          </a:xfrm>
          <a:prstGeom prst="rect">
            <a:avLst/>
          </a:prstGeom>
          <a:noFill/>
        </p:spPr>
        <p:txBody>
          <a:bodyPr wrap="none" rtlCol="0">
            <a:spAutoFit/>
          </a:bodyPr>
          <a:lstStyle/>
          <a:p>
            <a:pPr algn="ctr"/>
            <a:r>
              <a:rPr lang="en-US" sz="4000" b="1" dirty="0">
                <a:gradFill>
                  <a:gsLst>
                    <a:gs pos="0">
                      <a:schemeClr val="accent2"/>
                    </a:gs>
                    <a:gs pos="100000">
                      <a:schemeClr val="accent4"/>
                    </a:gs>
                  </a:gsLst>
                  <a:lin ang="2700000" scaled="1"/>
                </a:gradFill>
              </a:rPr>
              <a:t>Implementation</a:t>
            </a:r>
            <a:endParaRPr lang="id-ID" sz="4000" b="1" dirty="0">
              <a:solidFill>
                <a:schemeClr val="accent2"/>
              </a:solidFill>
            </a:endParaRPr>
          </a:p>
          <a:p>
            <a:pPr algn="ctr"/>
            <a:endParaRPr lang="en-US" sz="4400" dirty="0">
              <a:gradFill>
                <a:gsLst>
                  <a:gs pos="0">
                    <a:schemeClr val="accent2"/>
                  </a:gs>
                  <a:gs pos="100000">
                    <a:schemeClr val="accent4"/>
                  </a:gs>
                </a:gsLst>
                <a:lin ang="2700000" scaled="1"/>
              </a:gradFill>
            </a:endParaRPr>
          </a:p>
        </p:txBody>
      </p:sp>
      <p:pic>
        <p:nvPicPr>
          <p:cNvPr id="6" name="image2.jpg">
            <a:extLst>
              <a:ext uri="{FF2B5EF4-FFF2-40B4-BE49-F238E27FC236}">
                <a16:creationId xmlns:a16="http://schemas.microsoft.com/office/drawing/2014/main" id="{4BE07D24-03C9-4394-3068-519E4A435E6D}"/>
              </a:ext>
            </a:extLst>
          </p:cNvPr>
          <p:cNvPicPr>
            <a:picLocks noGrp="1"/>
          </p:cNvPicPr>
          <p:nvPr>
            <p:ph type="pic" sz="quarter" idx="14"/>
          </p:nvPr>
        </p:nvPicPr>
        <p:blipFill>
          <a:blip r:embed="rId2"/>
          <a:srcRect l="2342" r="2342"/>
          <a:stretch>
            <a:fillRect/>
          </a:stretch>
        </p:blipFill>
        <p:spPr>
          <a:xfrm>
            <a:off x="0" y="-16304"/>
            <a:ext cx="5643562" cy="2327275"/>
          </a:xfrm>
          <a:prstGeom prst="rect">
            <a:avLst/>
          </a:prstGeom>
          <a:ln/>
        </p:spPr>
      </p:pic>
      <p:pic>
        <p:nvPicPr>
          <p:cNvPr id="34" name="image8.png">
            <a:extLst>
              <a:ext uri="{FF2B5EF4-FFF2-40B4-BE49-F238E27FC236}">
                <a16:creationId xmlns:a16="http://schemas.microsoft.com/office/drawing/2014/main" id="{658535D7-2241-9014-5A24-7EEC070EB403}"/>
              </a:ext>
            </a:extLst>
          </p:cNvPr>
          <p:cNvPicPr/>
          <p:nvPr/>
        </p:nvPicPr>
        <p:blipFill>
          <a:blip r:embed="rId3"/>
          <a:srcRect/>
          <a:stretch>
            <a:fillRect/>
          </a:stretch>
        </p:blipFill>
        <p:spPr>
          <a:xfrm>
            <a:off x="0" y="2436558"/>
            <a:ext cx="5943600" cy="1714500"/>
          </a:xfrm>
          <a:prstGeom prst="rect">
            <a:avLst/>
          </a:prstGeom>
          <a:ln/>
        </p:spPr>
      </p:pic>
      <p:pic>
        <p:nvPicPr>
          <p:cNvPr id="37" name="image6.png">
            <a:extLst>
              <a:ext uri="{FF2B5EF4-FFF2-40B4-BE49-F238E27FC236}">
                <a16:creationId xmlns:a16="http://schemas.microsoft.com/office/drawing/2014/main" id="{E72A69F4-F4B2-91DF-F6D2-1E4C6E9B395B}"/>
              </a:ext>
            </a:extLst>
          </p:cNvPr>
          <p:cNvPicPr>
            <a:picLocks noGrp="1"/>
          </p:cNvPicPr>
          <p:nvPr>
            <p:ph type="pic" sz="quarter" idx="13"/>
          </p:nvPr>
        </p:nvPicPr>
        <p:blipFill>
          <a:blip r:embed="rId4"/>
          <a:srcRect l="3600" r="3600"/>
          <a:stretch>
            <a:fillRect/>
          </a:stretch>
        </p:blipFill>
        <p:spPr>
          <a:xfrm>
            <a:off x="0" y="4048278"/>
            <a:ext cx="5643563" cy="2813050"/>
          </a:xfrm>
          <a:prstGeom prst="rect">
            <a:avLst/>
          </a:prstGeom>
          <a:ln/>
        </p:spPr>
      </p:pic>
      <p:pic>
        <p:nvPicPr>
          <p:cNvPr id="46" name="image9.jpg">
            <a:extLst>
              <a:ext uri="{FF2B5EF4-FFF2-40B4-BE49-F238E27FC236}">
                <a16:creationId xmlns:a16="http://schemas.microsoft.com/office/drawing/2014/main" id="{86F32ADA-9B81-4411-3DE8-93EB2FC29DD0}"/>
              </a:ext>
            </a:extLst>
          </p:cNvPr>
          <p:cNvPicPr>
            <a:picLocks/>
          </p:cNvPicPr>
          <p:nvPr/>
        </p:nvPicPr>
        <p:blipFill>
          <a:blip r:embed="rId5"/>
          <a:srcRect l="1259" r="1259"/>
          <a:stretch>
            <a:fillRect/>
          </a:stretch>
        </p:blipFill>
        <p:spPr>
          <a:xfrm>
            <a:off x="6398417" y="2566813"/>
            <a:ext cx="5643563" cy="2727325"/>
          </a:xfrm>
          <a:prstGeom prst="rect">
            <a:avLst/>
          </a:prstGeom>
          <a:ln/>
        </p:spPr>
      </p:pic>
      <p:pic>
        <p:nvPicPr>
          <p:cNvPr id="48" name="image10.png">
            <a:extLst>
              <a:ext uri="{FF2B5EF4-FFF2-40B4-BE49-F238E27FC236}">
                <a16:creationId xmlns:a16="http://schemas.microsoft.com/office/drawing/2014/main" id="{5BD51310-0EB5-A389-59CC-68AAD610599C}"/>
              </a:ext>
            </a:extLst>
          </p:cNvPr>
          <p:cNvPicPr/>
          <p:nvPr/>
        </p:nvPicPr>
        <p:blipFill>
          <a:blip r:embed="rId6"/>
          <a:srcRect/>
          <a:stretch>
            <a:fillRect/>
          </a:stretch>
        </p:blipFill>
        <p:spPr>
          <a:xfrm>
            <a:off x="6248399" y="6273800"/>
            <a:ext cx="5943600" cy="584200"/>
          </a:xfrm>
          <a:prstGeom prst="rect">
            <a:avLst/>
          </a:prstGeom>
          <a:ln/>
        </p:spPr>
      </p:pic>
      <p:sp>
        <p:nvSpPr>
          <p:cNvPr id="50" name="مربع نص 49">
            <a:extLst>
              <a:ext uri="{FF2B5EF4-FFF2-40B4-BE49-F238E27FC236}">
                <a16:creationId xmlns:a16="http://schemas.microsoft.com/office/drawing/2014/main" id="{D75940D9-979F-151C-5F4D-1A46210EB0AF}"/>
              </a:ext>
            </a:extLst>
          </p:cNvPr>
          <p:cNvSpPr txBox="1"/>
          <p:nvPr/>
        </p:nvSpPr>
        <p:spPr>
          <a:xfrm>
            <a:off x="5943600" y="1590374"/>
            <a:ext cx="6096000" cy="437043"/>
          </a:xfrm>
          <a:prstGeom prst="rect">
            <a:avLst/>
          </a:prstGeom>
          <a:noFill/>
        </p:spPr>
        <p:txBody>
          <a:bodyPr wrap="square">
            <a:spAutoFit/>
          </a:bodyPr>
          <a:lstStyle/>
          <a:p>
            <a:pPr algn="ctr">
              <a:lnSpc>
                <a:spcPct val="120000"/>
              </a:lnSpc>
            </a:pPr>
            <a:r>
              <a:rPr lang="en-US" sz="2000" b="1" dirty="0">
                <a:solidFill>
                  <a:schemeClr val="tx1">
                    <a:lumMod val="75000"/>
                    <a:lumOff val="25000"/>
                  </a:schemeClr>
                </a:solidFill>
                <a:cs typeface="Segoe UI" panose="020B0502040204020203" pitchFamily="34" charset="0"/>
              </a:rPr>
              <a:t>Home Page</a:t>
            </a:r>
          </a:p>
        </p:txBody>
      </p:sp>
      <p:pic>
        <p:nvPicPr>
          <p:cNvPr id="1026" name="Picture 2">
            <a:extLst>
              <a:ext uri="{FF2B5EF4-FFF2-40B4-BE49-F238E27FC236}">
                <a16:creationId xmlns:a16="http://schemas.microsoft.com/office/drawing/2014/main" id="{E382A37B-D19E-767E-7594-B9CD24BBE1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399" y="5294138"/>
            <a:ext cx="5943600" cy="86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62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E621C-9DC6-D6E6-6D89-80BA80B497F8}"/>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68312DEB-6C18-BD1F-5331-F6E0B3102E5F}"/>
              </a:ext>
            </a:extLst>
          </p:cNvPr>
          <p:cNvSpPr/>
          <p:nvPr/>
        </p:nvSpPr>
        <p:spPr>
          <a:xfrm>
            <a:off x="4931772" y="1411012"/>
            <a:ext cx="2328455" cy="437043"/>
          </a:xfrm>
          <a:prstGeom prst="rect">
            <a:avLst/>
          </a:prstGeom>
        </p:spPr>
        <p:txBody>
          <a:bodyPr wrap="square">
            <a:spAutoFit/>
          </a:bodyPr>
          <a:lstStyle/>
          <a:p>
            <a:pPr algn="ctr">
              <a:lnSpc>
                <a:spcPct val="120000"/>
              </a:lnSpc>
            </a:pPr>
            <a:r>
              <a:rPr lang="en-US" sz="2000" b="1" dirty="0">
                <a:solidFill>
                  <a:schemeClr val="tx1">
                    <a:lumMod val="75000"/>
                    <a:lumOff val="25000"/>
                  </a:schemeClr>
                </a:solidFill>
                <a:cs typeface="Segoe UI" panose="020B0502040204020203" pitchFamily="34" charset="0"/>
              </a:rPr>
              <a:t>Doctor’s Profiles </a:t>
            </a:r>
          </a:p>
        </p:txBody>
      </p:sp>
      <p:sp>
        <p:nvSpPr>
          <p:cNvPr id="30" name="TextBox 29">
            <a:extLst>
              <a:ext uri="{FF2B5EF4-FFF2-40B4-BE49-F238E27FC236}">
                <a16:creationId xmlns:a16="http://schemas.microsoft.com/office/drawing/2014/main" id="{A7A009E7-3EFE-22FB-896D-9D557AA358FB}"/>
              </a:ext>
            </a:extLst>
          </p:cNvPr>
          <p:cNvSpPr txBox="1"/>
          <p:nvPr/>
        </p:nvSpPr>
        <p:spPr>
          <a:xfrm>
            <a:off x="4115330" y="460984"/>
            <a:ext cx="3961341"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Implementation</a:t>
            </a:r>
            <a:endParaRPr lang="id-ID" sz="4400" b="1" dirty="0">
              <a:solidFill>
                <a:schemeClr val="accent2"/>
              </a:solidFill>
            </a:endParaRPr>
          </a:p>
        </p:txBody>
      </p:sp>
      <p:pic>
        <p:nvPicPr>
          <p:cNvPr id="4" name="image20.jpg">
            <a:extLst>
              <a:ext uri="{FF2B5EF4-FFF2-40B4-BE49-F238E27FC236}">
                <a16:creationId xmlns:a16="http://schemas.microsoft.com/office/drawing/2014/main" id="{2014F74C-314F-CB92-37CF-95787E4947E3}"/>
              </a:ext>
            </a:extLst>
          </p:cNvPr>
          <p:cNvPicPr/>
          <p:nvPr/>
        </p:nvPicPr>
        <p:blipFill>
          <a:blip r:embed="rId2"/>
          <a:srcRect/>
          <a:stretch>
            <a:fillRect/>
          </a:stretch>
        </p:blipFill>
        <p:spPr>
          <a:xfrm>
            <a:off x="6656076" y="2105073"/>
            <a:ext cx="5283200" cy="1892300"/>
          </a:xfrm>
          <a:prstGeom prst="rect">
            <a:avLst/>
          </a:prstGeom>
          <a:ln/>
        </p:spPr>
      </p:pic>
      <p:pic>
        <p:nvPicPr>
          <p:cNvPr id="6" name="image1.jpg">
            <a:extLst>
              <a:ext uri="{FF2B5EF4-FFF2-40B4-BE49-F238E27FC236}">
                <a16:creationId xmlns:a16="http://schemas.microsoft.com/office/drawing/2014/main" id="{8D9B7DC7-E13D-55F2-510F-50702653FB21}"/>
              </a:ext>
            </a:extLst>
          </p:cNvPr>
          <p:cNvPicPr/>
          <p:nvPr/>
        </p:nvPicPr>
        <p:blipFill>
          <a:blip r:embed="rId3"/>
          <a:srcRect/>
          <a:stretch>
            <a:fillRect/>
          </a:stretch>
        </p:blipFill>
        <p:spPr>
          <a:xfrm>
            <a:off x="307858" y="1965373"/>
            <a:ext cx="5283200" cy="2032000"/>
          </a:xfrm>
          <a:prstGeom prst="rect">
            <a:avLst/>
          </a:prstGeom>
          <a:ln/>
        </p:spPr>
      </p:pic>
      <p:pic>
        <p:nvPicPr>
          <p:cNvPr id="7" name="image14.jpg">
            <a:extLst>
              <a:ext uri="{FF2B5EF4-FFF2-40B4-BE49-F238E27FC236}">
                <a16:creationId xmlns:a16="http://schemas.microsoft.com/office/drawing/2014/main" id="{0D987871-FEF9-BD35-42C7-31F164EA1190}"/>
              </a:ext>
            </a:extLst>
          </p:cNvPr>
          <p:cNvPicPr/>
          <p:nvPr/>
        </p:nvPicPr>
        <p:blipFill>
          <a:blip r:embed="rId4"/>
          <a:srcRect/>
          <a:stretch>
            <a:fillRect/>
          </a:stretch>
        </p:blipFill>
        <p:spPr>
          <a:xfrm>
            <a:off x="6656076" y="4388037"/>
            <a:ext cx="5283200" cy="2044700"/>
          </a:xfrm>
          <a:prstGeom prst="rect">
            <a:avLst/>
          </a:prstGeom>
          <a:ln/>
        </p:spPr>
      </p:pic>
      <p:pic>
        <p:nvPicPr>
          <p:cNvPr id="29" name="image5.jpg">
            <a:extLst>
              <a:ext uri="{FF2B5EF4-FFF2-40B4-BE49-F238E27FC236}">
                <a16:creationId xmlns:a16="http://schemas.microsoft.com/office/drawing/2014/main" id="{215001F9-79D1-E2FE-0486-F312DC8F8FD1}"/>
              </a:ext>
            </a:extLst>
          </p:cNvPr>
          <p:cNvPicPr/>
          <p:nvPr/>
        </p:nvPicPr>
        <p:blipFill>
          <a:blip r:embed="rId5"/>
          <a:srcRect/>
          <a:stretch>
            <a:fillRect/>
          </a:stretch>
        </p:blipFill>
        <p:spPr>
          <a:xfrm>
            <a:off x="307858" y="4364783"/>
            <a:ext cx="5283200" cy="2032000"/>
          </a:xfrm>
          <a:prstGeom prst="rect">
            <a:avLst/>
          </a:prstGeom>
          <a:ln/>
        </p:spPr>
      </p:pic>
      <p:sp>
        <p:nvSpPr>
          <p:cNvPr id="36" name="مربع نص 35">
            <a:extLst>
              <a:ext uri="{FF2B5EF4-FFF2-40B4-BE49-F238E27FC236}">
                <a16:creationId xmlns:a16="http://schemas.microsoft.com/office/drawing/2014/main" id="{4B7013D5-677E-09A8-5541-C8182ECF21B6}"/>
              </a:ext>
            </a:extLst>
          </p:cNvPr>
          <p:cNvSpPr txBox="1"/>
          <p:nvPr/>
        </p:nvSpPr>
        <p:spPr>
          <a:xfrm>
            <a:off x="307858" y="3967514"/>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First Doctor’s Page</a:t>
            </a:r>
          </a:p>
        </p:txBody>
      </p:sp>
      <p:sp>
        <p:nvSpPr>
          <p:cNvPr id="37" name="مربع نص 36">
            <a:extLst>
              <a:ext uri="{FF2B5EF4-FFF2-40B4-BE49-F238E27FC236}">
                <a16:creationId xmlns:a16="http://schemas.microsoft.com/office/drawing/2014/main" id="{8EBE20B0-0CD5-F506-8EB3-0624C3CB8524}"/>
              </a:ext>
            </a:extLst>
          </p:cNvPr>
          <p:cNvSpPr txBox="1"/>
          <p:nvPr/>
        </p:nvSpPr>
        <p:spPr>
          <a:xfrm>
            <a:off x="5843276" y="3971377"/>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Second Doctor’s Page</a:t>
            </a:r>
          </a:p>
        </p:txBody>
      </p:sp>
      <p:sp>
        <p:nvSpPr>
          <p:cNvPr id="38" name="مربع نص 37">
            <a:extLst>
              <a:ext uri="{FF2B5EF4-FFF2-40B4-BE49-F238E27FC236}">
                <a16:creationId xmlns:a16="http://schemas.microsoft.com/office/drawing/2014/main" id="{1E35E919-46F9-B208-86D4-B08473A1CA7E}"/>
              </a:ext>
            </a:extLst>
          </p:cNvPr>
          <p:cNvSpPr txBox="1"/>
          <p:nvPr/>
        </p:nvSpPr>
        <p:spPr>
          <a:xfrm>
            <a:off x="5942325" y="6432737"/>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Third Doctor’s Page</a:t>
            </a:r>
          </a:p>
        </p:txBody>
      </p:sp>
      <p:sp>
        <p:nvSpPr>
          <p:cNvPr id="39" name="مربع نص 38">
            <a:extLst>
              <a:ext uri="{FF2B5EF4-FFF2-40B4-BE49-F238E27FC236}">
                <a16:creationId xmlns:a16="http://schemas.microsoft.com/office/drawing/2014/main" id="{8AAD3661-D46A-A330-CEB3-EE87D9D31AA4}"/>
              </a:ext>
            </a:extLst>
          </p:cNvPr>
          <p:cNvSpPr txBox="1"/>
          <p:nvPr/>
        </p:nvSpPr>
        <p:spPr>
          <a:xfrm>
            <a:off x="379817" y="6414760"/>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Fourth Doctor’s Page</a:t>
            </a:r>
          </a:p>
        </p:txBody>
      </p:sp>
    </p:spTree>
    <p:extLst>
      <p:ext uri="{BB962C8B-B14F-4D97-AF65-F5344CB8AC3E}">
        <p14:creationId xmlns:p14="http://schemas.microsoft.com/office/powerpoint/2010/main" val="51089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06D2B-D4AA-BE4E-AE50-924C87884D1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9264C9A1-2D34-B132-C7D5-ACC8DDD28B09}"/>
              </a:ext>
            </a:extLst>
          </p:cNvPr>
          <p:cNvSpPr txBox="1"/>
          <p:nvPr/>
        </p:nvSpPr>
        <p:spPr>
          <a:xfrm>
            <a:off x="4115330" y="460984"/>
            <a:ext cx="3961341"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Implementation</a:t>
            </a:r>
            <a:endParaRPr lang="id-ID" sz="4400" b="1" dirty="0">
              <a:solidFill>
                <a:schemeClr val="accent2"/>
              </a:solidFill>
            </a:endParaRPr>
          </a:p>
        </p:txBody>
      </p:sp>
      <p:pic>
        <p:nvPicPr>
          <p:cNvPr id="2" name="image3.jpg">
            <a:extLst>
              <a:ext uri="{FF2B5EF4-FFF2-40B4-BE49-F238E27FC236}">
                <a16:creationId xmlns:a16="http://schemas.microsoft.com/office/drawing/2014/main" id="{C3E5EA5B-3975-D511-653A-EEFEDE8514D2}"/>
              </a:ext>
            </a:extLst>
          </p:cNvPr>
          <p:cNvPicPr/>
          <p:nvPr/>
        </p:nvPicPr>
        <p:blipFill>
          <a:blip r:embed="rId2"/>
          <a:srcRect/>
          <a:stretch>
            <a:fillRect/>
          </a:stretch>
        </p:blipFill>
        <p:spPr>
          <a:xfrm>
            <a:off x="3650225" y="1962863"/>
            <a:ext cx="5852651" cy="1892300"/>
          </a:xfrm>
          <a:prstGeom prst="rect">
            <a:avLst/>
          </a:prstGeom>
          <a:ln/>
        </p:spPr>
      </p:pic>
      <p:pic>
        <p:nvPicPr>
          <p:cNvPr id="3" name="image7.png">
            <a:extLst>
              <a:ext uri="{FF2B5EF4-FFF2-40B4-BE49-F238E27FC236}">
                <a16:creationId xmlns:a16="http://schemas.microsoft.com/office/drawing/2014/main" id="{A53F4FD7-7AA9-0FA1-E758-065670E407EB}"/>
              </a:ext>
            </a:extLst>
          </p:cNvPr>
          <p:cNvPicPr/>
          <p:nvPr/>
        </p:nvPicPr>
        <p:blipFill>
          <a:blip r:embed="rId3"/>
          <a:srcRect/>
          <a:stretch>
            <a:fillRect/>
          </a:stretch>
        </p:blipFill>
        <p:spPr>
          <a:xfrm>
            <a:off x="3604750" y="4313962"/>
            <a:ext cx="5943600" cy="2133600"/>
          </a:xfrm>
          <a:prstGeom prst="rect">
            <a:avLst/>
          </a:prstGeom>
          <a:ln/>
        </p:spPr>
      </p:pic>
      <p:sp>
        <p:nvSpPr>
          <p:cNvPr id="10" name="مربع نص 9">
            <a:extLst>
              <a:ext uri="{FF2B5EF4-FFF2-40B4-BE49-F238E27FC236}">
                <a16:creationId xmlns:a16="http://schemas.microsoft.com/office/drawing/2014/main" id="{8529D34B-8225-9C26-0FAB-E6FF56EA98E7}"/>
              </a:ext>
            </a:extLst>
          </p:cNvPr>
          <p:cNvSpPr txBox="1"/>
          <p:nvPr/>
        </p:nvSpPr>
        <p:spPr>
          <a:xfrm>
            <a:off x="3404419" y="3900467"/>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Fifth Doctor’s Page</a:t>
            </a:r>
          </a:p>
        </p:txBody>
      </p:sp>
      <p:sp>
        <p:nvSpPr>
          <p:cNvPr id="12" name="مربع نص 11">
            <a:extLst>
              <a:ext uri="{FF2B5EF4-FFF2-40B4-BE49-F238E27FC236}">
                <a16:creationId xmlns:a16="http://schemas.microsoft.com/office/drawing/2014/main" id="{CC7E47FF-F22F-F304-6A47-C96D895DD268}"/>
              </a:ext>
            </a:extLst>
          </p:cNvPr>
          <p:cNvSpPr txBox="1"/>
          <p:nvPr/>
        </p:nvSpPr>
        <p:spPr>
          <a:xfrm>
            <a:off x="3452351" y="6458512"/>
            <a:ext cx="6096000" cy="368049"/>
          </a:xfrm>
          <a:prstGeom prst="rect">
            <a:avLst/>
          </a:prstGeom>
          <a:noFill/>
        </p:spPr>
        <p:txBody>
          <a:bodyPr wrap="square">
            <a:spAutoFit/>
          </a:bodyPr>
          <a:lstStyle/>
          <a:p>
            <a:pPr algn="ctr">
              <a:lnSpc>
                <a:spcPct val="120000"/>
              </a:lnSpc>
            </a:pPr>
            <a:r>
              <a:rPr lang="en-US" sz="1600" b="1" dirty="0">
                <a:solidFill>
                  <a:schemeClr val="tx1">
                    <a:lumMod val="75000"/>
                    <a:lumOff val="25000"/>
                  </a:schemeClr>
                </a:solidFill>
                <a:cs typeface="Segoe UI" panose="020B0502040204020203" pitchFamily="34" charset="0"/>
              </a:rPr>
              <a:t>Sixth Doctor’s Page</a:t>
            </a:r>
          </a:p>
        </p:txBody>
      </p:sp>
      <p:sp>
        <p:nvSpPr>
          <p:cNvPr id="14" name="مربع نص 13">
            <a:extLst>
              <a:ext uri="{FF2B5EF4-FFF2-40B4-BE49-F238E27FC236}">
                <a16:creationId xmlns:a16="http://schemas.microsoft.com/office/drawing/2014/main" id="{371C7E18-B939-ED52-60D3-33795578F8B2}"/>
              </a:ext>
            </a:extLst>
          </p:cNvPr>
          <p:cNvSpPr txBox="1"/>
          <p:nvPr/>
        </p:nvSpPr>
        <p:spPr>
          <a:xfrm>
            <a:off x="3048000" y="1241374"/>
            <a:ext cx="6096000" cy="437043"/>
          </a:xfrm>
          <a:prstGeom prst="rect">
            <a:avLst/>
          </a:prstGeom>
          <a:noFill/>
        </p:spPr>
        <p:txBody>
          <a:bodyPr wrap="square">
            <a:spAutoFit/>
          </a:bodyPr>
          <a:lstStyle/>
          <a:p>
            <a:pPr algn="ctr">
              <a:lnSpc>
                <a:spcPct val="120000"/>
              </a:lnSpc>
            </a:pPr>
            <a:r>
              <a:rPr lang="en-US" sz="2000" b="1" dirty="0">
                <a:solidFill>
                  <a:schemeClr val="tx1">
                    <a:lumMod val="75000"/>
                    <a:lumOff val="25000"/>
                  </a:schemeClr>
                </a:solidFill>
                <a:cs typeface="Segoe UI" panose="020B0502040204020203" pitchFamily="34" charset="0"/>
              </a:rPr>
              <a:t>Doctor’s Profiles </a:t>
            </a:r>
          </a:p>
        </p:txBody>
      </p:sp>
    </p:spTree>
    <p:extLst>
      <p:ext uri="{BB962C8B-B14F-4D97-AF65-F5344CB8AC3E}">
        <p14:creationId xmlns:p14="http://schemas.microsoft.com/office/powerpoint/2010/main" val="2732632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CBA79-16FF-4470-F270-E6D0448A1E0A}"/>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2A5A2CF2-71A5-D2C5-F694-50A0E8E4DD2D}"/>
              </a:ext>
            </a:extLst>
          </p:cNvPr>
          <p:cNvSpPr txBox="1"/>
          <p:nvPr/>
        </p:nvSpPr>
        <p:spPr>
          <a:xfrm>
            <a:off x="6730710" y="1355719"/>
            <a:ext cx="3961341"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Implementation</a:t>
            </a:r>
            <a:endParaRPr lang="id-ID" sz="4400" b="1" dirty="0">
              <a:solidFill>
                <a:schemeClr val="accent2"/>
              </a:solidFill>
            </a:endParaRPr>
          </a:p>
        </p:txBody>
      </p:sp>
      <p:sp>
        <p:nvSpPr>
          <p:cNvPr id="14" name="مربع نص 13">
            <a:extLst>
              <a:ext uri="{FF2B5EF4-FFF2-40B4-BE49-F238E27FC236}">
                <a16:creationId xmlns:a16="http://schemas.microsoft.com/office/drawing/2014/main" id="{C59AA8BD-1909-FF37-E57E-D0EAE2DF3E91}"/>
              </a:ext>
            </a:extLst>
          </p:cNvPr>
          <p:cNvSpPr txBox="1"/>
          <p:nvPr/>
        </p:nvSpPr>
        <p:spPr>
          <a:xfrm>
            <a:off x="5663380" y="3227727"/>
            <a:ext cx="6096000" cy="435056"/>
          </a:xfrm>
          <a:prstGeom prst="rect">
            <a:avLst/>
          </a:prstGeom>
          <a:noFill/>
        </p:spPr>
        <p:txBody>
          <a:bodyPr wrap="square">
            <a:spAutoFit/>
          </a:bodyPr>
          <a:lstStyle/>
          <a:p>
            <a:pPr algn="ctr">
              <a:lnSpc>
                <a:spcPct val="120000"/>
              </a:lnSpc>
            </a:pPr>
            <a:r>
              <a:rPr lang="en-US" sz="2000" b="1" dirty="0">
                <a:effectLst/>
                <a:highlight>
                  <a:srgbClr val="FFFFFF"/>
                </a:highlight>
                <a:ea typeface="Arial" panose="020B0604020202020204" pitchFamily="34" charset="0"/>
              </a:rPr>
              <a:t>Appointment</a:t>
            </a:r>
            <a:r>
              <a:rPr lang="en-US" sz="2000" b="1" dirty="0">
                <a:solidFill>
                  <a:srgbClr val="980000"/>
                </a:solidFill>
                <a:effectLst/>
                <a:highlight>
                  <a:srgbClr val="FFFFFF"/>
                </a:highlight>
                <a:ea typeface="Arial" panose="020B0604020202020204" pitchFamily="34" charset="0"/>
              </a:rPr>
              <a:t> </a:t>
            </a:r>
            <a:r>
              <a:rPr lang="en-US" sz="2000" b="1" dirty="0">
                <a:effectLst/>
                <a:highlight>
                  <a:srgbClr val="FFFFFF"/>
                </a:highlight>
                <a:ea typeface="Arial" panose="020B0604020202020204" pitchFamily="34" charset="0"/>
              </a:rPr>
              <a:t>Booking Page</a:t>
            </a:r>
            <a:endParaRPr lang="en-US" sz="2000" b="1" dirty="0">
              <a:cs typeface="Segoe UI" panose="020B0502040204020203" pitchFamily="34" charset="0"/>
            </a:endParaRPr>
          </a:p>
        </p:txBody>
      </p:sp>
      <p:pic>
        <p:nvPicPr>
          <p:cNvPr id="4" name="image11.jpg">
            <a:extLst>
              <a:ext uri="{FF2B5EF4-FFF2-40B4-BE49-F238E27FC236}">
                <a16:creationId xmlns:a16="http://schemas.microsoft.com/office/drawing/2014/main" id="{C993DFCF-A962-B461-BE0A-65079EE62951}"/>
              </a:ext>
            </a:extLst>
          </p:cNvPr>
          <p:cNvPicPr/>
          <p:nvPr/>
        </p:nvPicPr>
        <p:blipFill>
          <a:blip r:embed="rId2"/>
          <a:srcRect/>
          <a:stretch>
            <a:fillRect/>
          </a:stretch>
        </p:blipFill>
        <p:spPr>
          <a:xfrm>
            <a:off x="281448" y="222250"/>
            <a:ext cx="5257800" cy="6413500"/>
          </a:xfrm>
          <a:prstGeom prst="rect">
            <a:avLst/>
          </a:prstGeom>
          <a:ln/>
        </p:spPr>
      </p:pic>
    </p:spTree>
    <p:extLst>
      <p:ext uri="{BB962C8B-B14F-4D97-AF65-F5344CB8AC3E}">
        <p14:creationId xmlns:p14="http://schemas.microsoft.com/office/powerpoint/2010/main" val="25304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5BA0D-B9D7-4DBC-3C37-764939212A9B}"/>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4B7A5698-46DC-84B7-38B8-0BEEEA0D46A4}"/>
              </a:ext>
            </a:extLst>
          </p:cNvPr>
          <p:cNvSpPr txBox="1"/>
          <p:nvPr/>
        </p:nvSpPr>
        <p:spPr>
          <a:xfrm>
            <a:off x="5033784" y="500312"/>
            <a:ext cx="1820691"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Testing</a:t>
            </a:r>
            <a:endParaRPr lang="id-ID" sz="4400" b="1" dirty="0">
              <a:solidFill>
                <a:schemeClr val="accent2"/>
              </a:solidFill>
            </a:endParaRPr>
          </a:p>
        </p:txBody>
      </p:sp>
      <p:pic>
        <p:nvPicPr>
          <p:cNvPr id="1026" name="Picture 2">
            <a:extLst>
              <a:ext uri="{FF2B5EF4-FFF2-40B4-BE49-F238E27FC236}">
                <a16:creationId xmlns:a16="http://schemas.microsoft.com/office/drawing/2014/main" id="{29718C5D-C830-B69F-3398-6064256EB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75" y="3774091"/>
            <a:ext cx="494506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مربع نص 2">
            <a:extLst>
              <a:ext uri="{FF2B5EF4-FFF2-40B4-BE49-F238E27FC236}">
                <a16:creationId xmlns:a16="http://schemas.microsoft.com/office/drawing/2014/main" id="{8DC2AAF6-C251-A5F5-B39B-D1CD59B69296}"/>
              </a:ext>
            </a:extLst>
          </p:cNvPr>
          <p:cNvSpPr txBox="1"/>
          <p:nvPr/>
        </p:nvSpPr>
        <p:spPr>
          <a:xfrm>
            <a:off x="-1174956" y="2016060"/>
            <a:ext cx="6096000" cy="437043"/>
          </a:xfrm>
          <a:prstGeom prst="rect">
            <a:avLst/>
          </a:prstGeom>
          <a:noFill/>
        </p:spPr>
        <p:txBody>
          <a:bodyPr wrap="square">
            <a:spAutoFit/>
          </a:bodyPr>
          <a:lstStyle/>
          <a:p>
            <a:pPr algn="ctr">
              <a:lnSpc>
                <a:spcPct val="120000"/>
              </a:lnSpc>
            </a:pPr>
            <a:r>
              <a:rPr lang="en-US" sz="2000" b="1" dirty="0">
                <a:highlight>
                  <a:srgbClr val="FFFFFF"/>
                </a:highlight>
                <a:ea typeface="Arial" panose="020B0604020202020204" pitchFamily="34" charset="0"/>
              </a:rPr>
              <a:t>P</a:t>
            </a:r>
            <a:r>
              <a:rPr lang="en-US" sz="2000" b="1" dirty="0">
                <a:effectLst/>
                <a:highlight>
                  <a:srgbClr val="FFFFFF"/>
                </a:highlight>
                <a:ea typeface="Arial" panose="020B0604020202020204" pitchFamily="34" charset="0"/>
              </a:rPr>
              <a:t>re-registration booking list page </a:t>
            </a:r>
          </a:p>
        </p:txBody>
      </p:sp>
      <p:pic>
        <p:nvPicPr>
          <p:cNvPr id="1027" name="Picture 3">
            <a:extLst>
              <a:ext uri="{FF2B5EF4-FFF2-40B4-BE49-F238E27FC236}">
                <a16:creationId xmlns:a16="http://schemas.microsoft.com/office/drawing/2014/main" id="{4D5A48B5-9314-644D-7C7F-EF9792970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2" y="2918618"/>
            <a:ext cx="2759075"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مربع نص 7">
            <a:extLst>
              <a:ext uri="{FF2B5EF4-FFF2-40B4-BE49-F238E27FC236}">
                <a16:creationId xmlns:a16="http://schemas.microsoft.com/office/drawing/2014/main" id="{A990305C-2CC6-C9FA-B253-093EE5DACD0D}"/>
              </a:ext>
            </a:extLst>
          </p:cNvPr>
          <p:cNvSpPr txBox="1"/>
          <p:nvPr/>
        </p:nvSpPr>
        <p:spPr>
          <a:xfrm>
            <a:off x="2549013" y="1987588"/>
            <a:ext cx="7093974" cy="437043"/>
          </a:xfrm>
          <a:prstGeom prst="rect">
            <a:avLst/>
          </a:prstGeom>
          <a:noFill/>
        </p:spPr>
        <p:txBody>
          <a:bodyPr wrap="square">
            <a:spAutoFit/>
          </a:bodyPr>
          <a:lstStyle/>
          <a:p>
            <a:pPr algn="ctr">
              <a:lnSpc>
                <a:spcPct val="120000"/>
              </a:lnSpc>
            </a:pPr>
            <a:r>
              <a:rPr lang="en-US" sz="2000" b="1" dirty="0">
                <a:highlight>
                  <a:srgbClr val="FFFFFF"/>
                </a:highlight>
                <a:ea typeface="Arial" panose="020B0604020202020204" pitchFamily="34" charset="0"/>
              </a:rPr>
              <a:t>R</a:t>
            </a:r>
            <a:r>
              <a:rPr lang="en-US" sz="2000" b="1" dirty="0">
                <a:effectLst/>
                <a:highlight>
                  <a:srgbClr val="FFFFFF"/>
                </a:highlight>
                <a:ea typeface="Arial" panose="020B0604020202020204" pitchFamily="34" charset="0"/>
              </a:rPr>
              <a:t>egistration booking list page </a:t>
            </a:r>
          </a:p>
        </p:txBody>
      </p:sp>
      <p:sp>
        <p:nvSpPr>
          <p:cNvPr id="10" name="مربع نص 9">
            <a:extLst>
              <a:ext uri="{FF2B5EF4-FFF2-40B4-BE49-F238E27FC236}">
                <a16:creationId xmlns:a16="http://schemas.microsoft.com/office/drawing/2014/main" id="{E04BB36D-B7B5-AD45-66A4-F5F6B50263DD}"/>
              </a:ext>
            </a:extLst>
          </p:cNvPr>
          <p:cNvSpPr txBox="1"/>
          <p:nvPr/>
        </p:nvSpPr>
        <p:spPr>
          <a:xfrm>
            <a:off x="6634547" y="2001824"/>
            <a:ext cx="7093974" cy="437043"/>
          </a:xfrm>
          <a:prstGeom prst="rect">
            <a:avLst/>
          </a:prstGeom>
          <a:noFill/>
        </p:spPr>
        <p:txBody>
          <a:bodyPr wrap="square">
            <a:spAutoFit/>
          </a:bodyPr>
          <a:lstStyle/>
          <a:p>
            <a:pPr algn="ctr">
              <a:lnSpc>
                <a:spcPct val="120000"/>
              </a:lnSpc>
            </a:pPr>
            <a:r>
              <a:rPr lang="en-US" sz="2000" b="1" dirty="0">
                <a:highlight>
                  <a:srgbClr val="FFFFFF"/>
                </a:highlight>
                <a:ea typeface="Arial" panose="020B0604020202020204" pitchFamily="34" charset="0"/>
              </a:rPr>
              <a:t>P</a:t>
            </a:r>
            <a:r>
              <a:rPr lang="en-US" sz="2000" b="1" dirty="0">
                <a:effectLst/>
                <a:highlight>
                  <a:srgbClr val="FFFFFF"/>
                </a:highlight>
                <a:ea typeface="Arial" panose="020B0604020202020204" pitchFamily="34" charset="0"/>
              </a:rPr>
              <a:t>ost-registration booking list page </a:t>
            </a:r>
          </a:p>
        </p:txBody>
      </p:sp>
      <p:pic>
        <p:nvPicPr>
          <p:cNvPr id="11" name="صورة 10">
            <a:extLst>
              <a:ext uri="{FF2B5EF4-FFF2-40B4-BE49-F238E27FC236}">
                <a16:creationId xmlns:a16="http://schemas.microsoft.com/office/drawing/2014/main" id="{4E380642-0616-2D7B-CC1D-DD9DE91C0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804" y="2918618"/>
            <a:ext cx="2989008" cy="3647697"/>
          </a:xfrm>
          <a:prstGeom prst="rect">
            <a:avLst/>
          </a:prstGeom>
        </p:spPr>
      </p:pic>
    </p:spTree>
    <p:extLst>
      <p:ext uri="{BB962C8B-B14F-4D97-AF65-F5344CB8AC3E}">
        <p14:creationId xmlns:p14="http://schemas.microsoft.com/office/powerpoint/2010/main" val="3405629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0E6D4-9C9C-9BF3-5F16-3FCB4A134A4E}"/>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EC6FA158-B935-FFDC-699F-8DA3509522E2}"/>
              </a:ext>
            </a:extLst>
          </p:cNvPr>
          <p:cNvSpPr txBox="1"/>
          <p:nvPr/>
        </p:nvSpPr>
        <p:spPr>
          <a:xfrm>
            <a:off x="5100503" y="667461"/>
            <a:ext cx="1990994"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Results </a:t>
            </a:r>
            <a:endParaRPr lang="id-ID" sz="4400" b="1" dirty="0">
              <a:solidFill>
                <a:schemeClr val="accent2"/>
              </a:solidFill>
            </a:endParaRPr>
          </a:p>
        </p:txBody>
      </p:sp>
      <p:pic>
        <p:nvPicPr>
          <p:cNvPr id="8" name="صورة 7">
            <a:extLst>
              <a:ext uri="{FF2B5EF4-FFF2-40B4-BE49-F238E27FC236}">
                <a16:creationId xmlns:a16="http://schemas.microsoft.com/office/drawing/2014/main" id="{FD34113A-6728-584A-7193-C43521E6B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869" y="1427992"/>
            <a:ext cx="8373644" cy="5430008"/>
          </a:xfrm>
          <a:prstGeom prst="rect">
            <a:avLst/>
          </a:prstGeom>
        </p:spPr>
      </p:pic>
      <p:sp>
        <p:nvSpPr>
          <p:cNvPr id="3" name="مربع نص 2">
            <a:extLst>
              <a:ext uri="{FF2B5EF4-FFF2-40B4-BE49-F238E27FC236}">
                <a16:creationId xmlns:a16="http://schemas.microsoft.com/office/drawing/2014/main" id="{FBBA2C42-9330-8B3D-AB41-627FC5EE96C5}"/>
              </a:ext>
            </a:extLst>
          </p:cNvPr>
          <p:cNvSpPr txBox="1"/>
          <p:nvPr/>
        </p:nvSpPr>
        <p:spPr>
          <a:xfrm>
            <a:off x="5604387" y="2531379"/>
            <a:ext cx="2920180" cy="344903"/>
          </a:xfrm>
          <a:prstGeom prst="rect">
            <a:avLst/>
          </a:prstGeom>
          <a:noFill/>
        </p:spPr>
        <p:txBody>
          <a:bodyPr wrap="square">
            <a:spAutoFit/>
          </a:bodyPr>
          <a:lstStyle/>
          <a:p>
            <a:pPr>
              <a:lnSpc>
                <a:spcPct val="157000"/>
              </a:lnSpc>
              <a:spcBef>
                <a:spcPts val="1200"/>
              </a:spcBef>
              <a:spcAft>
                <a:spcPts val="1200"/>
              </a:spcAft>
            </a:pPr>
            <a:r>
              <a:rPr lang="en-US" sz="1200" dirty="0">
                <a:solidFill>
                  <a:schemeClr val="accent1">
                    <a:lumMod val="50000"/>
                  </a:schemeClr>
                </a:solidFill>
                <a:effectLst/>
                <a:latin typeface="Arial" panose="020B0604020202020204" pitchFamily="34" charset="0"/>
                <a:ea typeface="Arial" panose="020B0604020202020204" pitchFamily="34" charset="0"/>
              </a:rPr>
              <a:t>When you click on the first doctor page</a:t>
            </a:r>
          </a:p>
        </p:txBody>
      </p:sp>
      <p:sp>
        <p:nvSpPr>
          <p:cNvPr id="5" name="مربع نص 4">
            <a:extLst>
              <a:ext uri="{FF2B5EF4-FFF2-40B4-BE49-F238E27FC236}">
                <a16:creationId xmlns:a16="http://schemas.microsoft.com/office/drawing/2014/main" id="{06E37ED1-E6C4-B257-1D08-91DA6867D81B}"/>
              </a:ext>
            </a:extLst>
          </p:cNvPr>
          <p:cNvSpPr txBox="1"/>
          <p:nvPr/>
        </p:nvSpPr>
        <p:spPr>
          <a:xfrm>
            <a:off x="5604387" y="3291910"/>
            <a:ext cx="3165987" cy="344903"/>
          </a:xfrm>
          <a:prstGeom prst="rect">
            <a:avLst/>
          </a:prstGeom>
          <a:noFill/>
        </p:spPr>
        <p:txBody>
          <a:bodyPr wrap="square">
            <a:spAutoFit/>
          </a:bodyPr>
          <a:lstStyle/>
          <a:p>
            <a:pPr>
              <a:lnSpc>
                <a:spcPct val="157000"/>
              </a:lnSpc>
              <a:spcBef>
                <a:spcPts val="1200"/>
              </a:spcBef>
              <a:spcAft>
                <a:spcPts val="1200"/>
              </a:spcAft>
            </a:pPr>
            <a:r>
              <a:rPr lang="en-US" sz="1200" dirty="0">
                <a:solidFill>
                  <a:schemeClr val="accent1">
                    <a:lumMod val="50000"/>
                  </a:schemeClr>
                </a:solidFill>
                <a:effectLst/>
                <a:latin typeface="Arial" panose="020B0604020202020204" pitchFamily="34" charset="0"/>
                <a:ea typeface="Arial" panose="020B0604020202020204" pitchFamily="34" charset="0"/>
              </a:rPr>
              <a:t>When you click on the </a:t>
            </a:r>
            <a:r>
              <a:rPr lang="en-US" sz="1200" dirty="0">
                <a:solidFill>
                  <a:schemeClr val="accent1">
                    <a:lumMod val="50000"/>
                  </a:schemeClr>
                </a:solidFill>
                <a:latin typeface="Arial" panose="020B0604020202020204" pitchFamily="34" charset="0"/>
                <a:ea typeface="Arial" panose="020B0604020202020204" pitchFamily="34" charset="0"/>
              </a:rPr>
              <a:t>second</a:t>
            </a:r>
            <a:r>
              <a:rPr lang="en-US" sz="1200" dirty="0">
                <a:solidFill>
                  <a:schemeClr val="accent1">
                    <a:lumMod val="50000"/>
                  </a:schemeClr>
                </a:solidFill>
                <a:effectLst/>
                <a:latin typeface="Arial" panose="020B0604020202020204" pitchFamily="34" charset="0"/>
                <a:ea typeface="Arial" panose="020B0604020202020204" pitchFamily="34" charset="0"/>
              </a:rPr>
              <a:t> doctor page</a:t>
            </a:r>
          </a:p>
        </p:txBody>
      </p:sp>
    </p:spTree>
    <p:extLst>
      <p:ext uri="{BB962C8B-B14F-4D97-AF65-F5344CB8AC3E}">
        <p14:creationId xmlns:p14="http://schemas.microsoft.com/office/powerpoint/2010/main" val="138183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5C37-E3A9-28C5-88C7-82103CFB4D3B}"/>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C7040A38-D560-5984-F5E2-456860F0C331}"/>
              </a:ext>
            </a:extLst>
          </p:cNvPr>
          <p:cNvSpPr txBox="1"/>
          <p:nvPr/>
        </p:nvSpPr>
        <p:spPr>
          <a:xfrm>
            <a:off x="4714852" y="696958"/>
            <a:ext cx="2762296"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Discussion </a:t>
            </a:r>
            <a:endParaRPr lang="id-ID" sz="4400" b="1" dirty="0">
              <a:solidFill>
                <a:schemeClr val="accent2"/>
              </a:solidFill>
            </a:endParaRPr>
          </a:p>
        </p:txBody>
      </p:sp>
      <p:sp>
        <p:nvSpPr>
          <p:cNvPr id="3" name="مربع نص 2">
            <a:extLst>
              <a:ext uri="{FF2B5EF4-FFF2-40B4-BE49-F238E27FC236}">
                <a16:creationId xmlns:a16="http://schemas.microsoft.com/office/drawing/2014/main" id="{BCC4FCAC-6F7C-27EA-47A7-9B69B6223995}"/>
              </a:ext>
            </a:extLst>
          </p:cNvPr>
          <p:cNvSpPr txBox="1"/>
          <p:nvPr/>
        </p:nvSpPr>
        <p:spPr>
          <a:xfrm>
            <a:off x="3254477" y="1905506"/>
            <a:ext cx="6096000" cy="3046988"/>
          </a:xfrm>
          <a:prstGeom prst="rect">
            <a:avLst/>
          </a:prstGeom>
          <a:noFill/>
        </p:spPr>
        <p:txBody>
          <a:bodyPr wrap="square">
            <a:spAutoFit/>
          </a:bodyPr>
          <a:lstStyle/>
          <a:p>
            <a:pPr algn="just"/>
            <a:r>
              <a:rPr lang="en-US" sz="1600" b="0" i="0" dirty="0">
                <a:solidFill>
                  <a:srgbClr val="111111"/>
                </a:solidFill>
                <a:effectLst/>
                <a:ea typeface="Roboto" panose="02000000000000000000" pitchFamily="2" charset="0"/>
                <a:cs typeface="Roboto" panose="02000000000000000000" pitchFamily="2" charset="0"/>
              </a:rPr>
              <a:t>The project provides a practical and efficient solution for updating dental clinic operations, opening the door for more innovations in healthcare management. This work shows how technology can contribute to improving the quality of medical services and patient satisfaction while maintaining high operational efficiency . The modern dental clinic management system project simplifies appointment scheduling, record management, and enhances communication, thereby improving efficiency and ensuring data security. Results have demonstrated reduced wait times, fewer cancellations, and increased patient satisfaction. The project highlights the role of technology in improving healthcare with the potential for future feature development.</a:t>
            </a:r>
            <a:endParaRPr lang="ar-SA" sz="1600" dirty="0">
              <a:ea typeface="Roboto" panose="02000000000000000000" pitchFamily="2" charset="0"/>
            </a:endParaRPr>
          </a:p>
        </p:txBody>
      </p:sp>
    </p:spTree>
    <p:extLst>
      <p:ext uri="{BB962C8B-B14F-4D97-AF65-F5344CB8AC3E}">
        <p14:creationId xmlns:p14="http://schemas.microsoft.com/office/powerpoint/2010/main" val="24727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3C593-4D2D-2AA4-3B62-AD794F7B6996}"/>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8425D746-E39B-4C4E-D5B1-39373CA66D91}"/>
              </a:ext>
            </a:extLst>
          </p:cNvPr>
          <p:cNvSpPr txBox="1"/>
          <p:nvPr/>
        </p:nvSpPr>
        <p:spPr>
          <a:xfrm>
            <a:off x="4410107" y="637964"/>
            <a:ext cx="3115405"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Future Work</a:t>
            </a:r>
            <a:endParaRPr lang="id-ID" sz="4400" b="1" dirty="0">
              <a:solidFill>
                <a:schemeClr val="accent2"/>
              </a:solidFill>
            </a:endParaRPr>
          </a:p>
        </p:txBody>
      </p:sp>
      <p:sp>
        <p:nvSpPr>
          <p:cNvPr id="3" name="مربع نص 2">
            <a:extLst>
              <a:ext uri="{FF2B5EF4-FFF2-40B4-BE49-F238E27FC236}">
                <a16:creationId xmlns:a16="http://schemas.microsoft.com/office/drawing/2014/main" id="{93B076D7-95B0-D2A7-B8D4-B119B4E8313A}"/>
              </a:ext>
            </a:extLst>
          </p:cNvPr>
          <p:cNvSpPr txBox="1"/>
          <p:nvPr/>
        </p:nvSpPr>
        <p:spPr>
          <a:xfrm>
            <a:off x="3048000" y="1668284"/>
            <a:ext cx="6096000" cy="663515"/>
          </a:xfrm>
          <a:prstGeom prst="rect">
            <a:avLst/>
          </a:prstGeom>
          <a:noFill/>
        </p:spPr>
        <p:txBody>
          <a:bodyPr wrap="square">
            <a:spAutoFit/>
          </a:bodyPr>
          <a:lstStyle/>
          <a:p>
            <a:pPr algn="ctr">
              <a:lnSpc>
                <a:spcPct val="120000"/>
              </a:lnSpc>
            </a:pPr>
            <a:r>
              <a:rPr lang="en-US" sz="1600" b="0" i="0" dirty="0">
                <a:solidFill>
                  <a:srgbClr val="111111"/>
                </a:solidFill>
                <a:effectLst/>
              </a:rPr>
              <a:t>Technology enhances dental care and clinic management through a mobile app prototype</a:t>
            </a:r>
            <a:endParaRPr lang="en-US" sz="1600" dirty="0">
              <a:effectLst/>
              <a:highlight>
                <a:srgbClr val="FFFFFF"/>
              </a:highlight>
              <a:ea typeface="Arial" panose="020B0604020202020204" pitchFamily="34" charset="0"/>
            </a:endParaRPr>
          </a:p>
        </p:txBody>
      </p:sp>
      <p:pic>
        <p:nvPicPr>
          <p:cNvPr id="2" name="image17.png">
            <a:extLst>
              <a:ext uri="{FF2B5EF4-FFF2-40B4-BE49-F238E27FC236}">
                <a16:creationId xmlns:a16="http://schemas.microsoft.com/office/drawing/2014/main" id="{F95AFB46-2225-02AD-873F-9F6D2A25F55B}"/>
              </a:ext>
            </a:extLst>
          </p:cNvPr>
          <p:cNvPicPr/>
          <p:nvPr/>
        </p:nvPicPr>
        <p:blipFill>
          <a:blip r:embed="rId2"/>
          <a:srcRect/>
          <a:stretch>
            <a:fillRect/>
          </a:stretch>
        </p:blipFill>
        <p:spPr>
          <a:xfrm>
            <a:off x="1484678" y="2804530"/>
            <a:ext cx="2133600" cy="3822412"/>
          </a:xfrm>
          <a:prstGeom prst="rect">
            <a:avLst/>
          </a:prstGeom>
          <a:ln/>
        </p:spPr>
      </p:pic>
      <p:pic>
        <p:nvPicPr>
          <p:cNvPr id="4" name="image12.png">
            <a:extLst>
              <a:ext uri="{FF2B5EF4-FFF2-40B4-BE49-F238E27FC236}">
                <a16:creationId xmlns:a16="http://schemas.microsoft.com/office/drawing/2014/main" id="{BDBD7636-AB57-0FD6-A95F-57EB6E07CF7A}"/>
              </a:ext>
            </a:extLst>
          </p:cNvPr>
          <p:cNvPicPr/>
          <p:nvPr/>
        </p:nvPicPr>
        <p:blipFill>
          <a:blip r:embed="rId3"/>
          <a:srcRect/>
          <a:stretch>
            <a:fillRect/>
          </a:stretch>
        </p:blipFill>
        <p:spPr>
          <a:xfrm>
            <a:off x="3732609" y="2804530"/>
            <a:ext cx="2235200" cy="3822412"/>
          </a:xfrm>
          <a:prstGeom prst="rect">
            <a:avLst/>
          </a:prstGeom>
          <a:ln/>
        </p:spPr>
      </p:pic>
      <p:pic>
        <p:nvPicPr>
          <p:cNvPr id="5" name="image16.png">
            <a:extLst>
              <a:ext uri="{FF2B5EF4-FFF2-40B4-BE49-F238E27FC236}">
                <a16:creationId xmlns:a16="http://schemas.microsoft.com/office/drawing/2014/main" id="{1F96C870-5B71-AA69-DE7C-E0DC4FD4E2EE}"/>
              </a:ext>
            </a:extLst>
          </p:cNvPr>
          <p:cNvPicPr/>
          <p:nvPr/>
        </p:nvPicPr>
        <p:blipFill>
          <a:blip r:embed="rId4"/>
          <a:srcRect/>
          <a:stretch>
            <a:fillRect/>
          </a:stretch>
        </p:blipFill>
        <p:spPr>
          <a:xfrm>
            <a:off x="6082140" y="2804530"/>
            <a:ext cx="2197100" cy="3822412"/>
          </a:xfrm>
          <a:prstGeom prst="rect">
            <a:avLst/>
          </a:prstGeom>
          <a:ln/>
        </p:spPr>
      </p:pic>
      <p:pic>
        <p:nvPicPr>
          <p:cNvPr id="7" name="image15.png">
            <a:extLst>
              <a:ext uri="{FF2B5EF4-FFF2-40B4-BE49-F238E27FC236}">
                <a16:creationId xmlns:a16="http://schemas.microsoft.com/office/drawing/2014/main" id="{FC1DF9BB-6595-C56D-CEDD-3CB916DC04B5}"/>
              </a:ext>
            </a:extLst>
          </p:cNvPr>
          <p:cNvPicPr/>
          <p:nvPr/>
        </p:nvPicPr>
        <p:blipFill>
          <a:blip r:embed="rId5"/>
          <a:srcRect/>
          <a:stretch>
            <a:fillRect/>
          </a:stretch>
        </p:blipFill>
        <p:spPr>
          <a:xfrm>
            <a:off x="8358647" y="2804530"/>
            <a:ext cx="2159000" cy="3822412"/>
          </a:xfrm>
          <a:prstGeom prst="rect">
            <a:avLst/>
          </a:prstGeom>
          <a:ln/>
        </p:spPr>
      </p:pic>
    </p:spTree>
    <p:extLst>
      <p:ext uri="{BB962C8B-B14F-4D97-AF65-F5344CB8AC3E}">
        <p14:creationId xmlns:p14="http://schemas.microsoft.com/office/powerpoint/2010/main" val="3472148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29AD2-32A0-8394-80BB-025FF96F19BC}"/>
            </a:ext>
          </a:extLst>
        </p:cNvPr>
        <p:cNvGrpSpPr/>
        <p:nvPr/>
      </p:nvGrpSpPr>
      <p:grpSpPr>
        <a:xfrm>
          <a:off x="0" y="0"/>
          <a:ext cx="0" cy="0"/>
          <a:chOff x="0" y="0"/>
          <a:chExt cx="0" cy="0"/>
        </a:xfrm>
      </p:grpSpPr>
      <p:sp>
        <p:nvSpPr>
          <p:cNvPr id="30" name="TextBox 29">
            <a:extLst>
              <a:ext uri="{FF2B5EF4-FFF2-40B4-BE49-F238E27FC236}">
                <a16:creationId xmlns:a16="http://schemas.microsoft.com/office/drawing/2014/main" id="{6D664A8C-6FA5-1238-47F3-9CC062DE5347}"/>
              </a:ext>
            </a:extLst>
          </p:cNvPr>
          <p:cNvSpPr txBox="1"/>
          <p:nvPr/>
        </p:nvSpPr>
        <p:spPr>
          <a:xfrm>
            <a:off x="5239035" y="696958"/>
            <a:ext cx="1713931" cy="769441"/>
          </a:xfrm>
          <a:prstGeom prst="rect">
            <a:avLst/>
          </a:prstGeom>
          <a:noFill/>
        </p:spPr>
        <p:txBody>
          <a:bodyPr wrap="none" rtlCol="0">
            <a:spAutoFit/>
          </a:bodyPr>
          <a:lstStyle/>
          <a:p>
            <a:pPr algn="ctr"/>
            <a:r>
              <a:rPr lang="en-US" sz="4400" b="1" dirty="0">
                <a:gradFill>
                  <a:gsLst>
                    <a:gs pos="0">
                      <a:schemeClr val="accent2"/>
                    </a:gs>
                    <a:gs pos="100000">
                      <a:schemeClr val="accent4"/>
                    </a:gs>
                  </a:gsLst>
                  <a:lin ang="2700000" scaled="1"/>
                </a:gradFill>
              </a:rPr>
              <a:t>Demo </a:t>
            </a:r>
            <a:endParaRPr lang="id-ID" sz="4400" b="1" dirty="0">
              <a:solidFill>
                <a:schemeClr val="accent2"/>
              </a:solidFill>
            </a:endParaRPr>
          </a:p>
        </p:txBody>
      </p:sp>
      <p:pic>
        <p:nvPicPr>
          <p:cNvPr id="4" name="WhatsApp Video 2025-03-23 at 9.30.26 PM">
            <a:hlinkClick r:id="" action="ppaction://media"/>
            <a:extLst>
              <a:ext uri="{FF2B5EF4-FFF2-40B4-BE49-F238E27FC236}">
                <a16:creationId xmlns:a16="http://schemas.microsoft.com/office/drawing/2014/main" id="{610DEC9F-9402-E1A7-2F1E-7D8F6F6C99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18503" y="1829933"/>
            <a:ext cx="6154994" cy="4616246"/>
          </a:xfrm>
          <a:prstGeom prst="rect">
            <a:avLst/>
          </a:prstGeom>
        </p:spPr>
      </p:pic>
    </p:spTree>
    <p:extLst>
      <p:ext uri="{BB962C8B-B14F-4D97-AF65-F5344CB8AC3E}">
        <p14:creationId xmlns:p14="http://schemas.microsoft.com/office/powerpoint/2010/main" val="42918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660D0C-FC0C-4280-9F30-0E993B1FA97B}"/>
              </a:ext>
            </a:extLst>
          </p:cNvPr>
          <p:cNvSpPr/>
          <p:nvPr/>
        </p:nvSpPr>
        <p:spPr>
          <a:xfrm>
            <a:off x="0" y="0"/>
            <a:ext cx="6096000" cy="6858000"/>
          </a:xfrm>
          <a:prstGeom prst="rect">
            <a:avLst/>
          </a:prstGeom>
          <a:gradFill>
            <a:gsLst>
              <a:gs pos="0">
                <a:schemeClr val="accent2">
                  <a:alpha val="80000"/>
                </a:schemeClr>
              </a:gs>
              <a:gs pos="100000">
                <a:schemeClr val="accent4">
                  <a:alpha val="8000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1FCF1B5-0943-40E9-ACD4-88E8B827B210}"/>
              </a:ext>
            </a:extLst>
          </p:cNvPr>
          <p:cNvSpPr/>
          <p:nvPr/>
        </p:nvSpPr>
        <p:spPr>
          <a:xfrm rot="21334063">
            <a:off x="3505896" y="4634138"/>
            <a:ext cx="2011197" cy="438898"/>
          </a:xfrm>
          <a:prstGeom prst="roundRect">
            <a:avLst>
              <a:gd name="adj" fmla="val 50000"/>
            </a:avLst>
          </a:prstGeom>
          <a:solidFill>
            <a:schemeClr val="accent6"/>
          </a:solidFill>
          <a:ln>
            <a:noFill/>
          </a:ln>
          <a:effectLst>
            <a:outerShdw blurRad="3429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CC843EF-EE8B-498B-8CB3-E5F74BF9C441}"/>
              </a:ext>
            </a:extLst>
          </p:cNvPr>
          <p:cNvSpPr txBox="1"/>
          <p:nvPr/>
        </p:nvSpPr>
        <p:spPr>
          <a:xfrm rot="21377429">
            <a:off x="3814630" y="4648103"/>
            <a:ext cx="1398140" cy="369332"/>
          </a:xfrm>
          <a:prstGeom prst="rect">
            <a:avLst/>
          </a:prstGeom>
          <a:noFill/>
        </p:spPr>
        <p:txBody>
          <a:bodyPr wrap="none" rtlCol="0">
            <a:spAutoFit/>
          </a:bodyPr>
          <a:lstStyle/>
          <a:p>
            <a:r>
              <a:rPr lang="en-US" b="1" dirty="0">
                <a:solidFill>
                  <a:schemeClr val="bg1"/>
                </a:solidFill>
                <a:effectLst>
                  <a:outerShdw blurRad="266700" sx="102000" sy="102000" algn="ctr" rotWithShape="0">
                    <a:prstClr val="black">
                      <a:alpha val="40000"/>
                    </a:prstClr>
                  </a:outerShdw>
                </a:effectLst>
              </a:rPr>
              <a:t>Our Meeting</a:t>
            </a:r>
          </a:p>
        </p:txBody>
      </p:sp>
      <p:sp>
        <p:nvSpPr>
          <p:cNvPr id="7" name="TextBox 6">
            <a:extLst>
              <a:ext uri="{FF2B5EF4-FFF2-40B4-BE49-F238E27FC236}">
                <a16:creationId xmlns:a16="http://schemas.microsoft.com/office/drawing/2014/main" id="{BA286E1B-7234-4B05-B8D5-A3448AF98CAB}"/>
              </a:ext>
            </a:extLst>
          </p:cNvPr>
          <p:cNvSpPr txBox="1"/>
          <p:nvPr/>
        </p:nvSpPr>
        <p:spPr>
          <a:xfrm>
            <a:off x="7039513" y="2691022"/>
            <a:ext cx="4562233" cy="1323439"/>
          </a:xfrm>
          <a:prstGeom prst="rect">
            <a:avLst/>
          </a:prstGeom>
          <a:noFill/>
        </p:spPr>
        <p:txBody>
          <a:bodyPr wrap="square" lIns="91440" tIns="45720" rIns="91440" bIns="45720" rtlCol="0">
            <a:spAutoFit/>
          </a:bodyPr>
          <a:lstStyle/>
          <a:p>
            <a:pPr algn="just"/>
            <a:r>
              <a:rPr lang="en-US" sz="1600" b="0" i="0" dirty="0">
                <a:solidFill>
                  <a:srgbClr val="111111"/>
                </a:solidFill>
                <a:effectLst/>
              </a:rPr>
              <a:t>Unexpected cancellations, poor communication, and insufficient medical records are problems that doctors deal with. Additionally, some patients disregard follow-up evaluations, which breaks the continuity of treatment.</a:t>
            </a:r>
            <a:endParaRPr lang="ar-SA" sz="1600" dirty="0"/>
          </a:p>
        </p:txBody>
      </p:sp>
      <p:sp>
        <p:nvSpPr>
          <p:cNvPr id="12" name="TextBox 11">
            <a:extLst>
              <a:ext uri="{FF2B5EF4-FFF2-40B4-BE49-F238E27FC236}">
                <a16:creationId xmlns:a16="http://schemas.microsoft.com/office/drawing/2014/main" id="{B705203D-D808-406C-8319-9230F83EB823}"/>
              </a:ext>
            </a:extLst>
          </p:cNvPr>
          <p:cNvSpPr txBox="1"/>
          <p:nvPr/>
        </p:nvSpPr>
        <p:spPr>
          <a:xfrm>
            <a:off x="7039513" y="1508667"/>
            <a:ext cx="3906519" cy="646331"/>
          </a:xfrm>
          <a:prstGeom prst="rect">
            <a:avLst/>
          </a:prstGeom>
          <a:noFill/>
        </p:spPr>
        <p:txBody>
          <a:bodyPr wrap="none" rtlCol="0">
            <a:spAutoFit/>
          </a:bodyPr>
          <a:lstStyle/>
          <a:p>
            <a:r>
              <a:rPr lang="en-US" sz="3600" b="1" dirty="0">
                <a:solidFill>
                  <a:schemeClr val="accent2"/>
                </a:solidFill>
                <a:cs typeface="Aharoni" panose="02010803020104030203" pitchFamily="2" charset="-79"/>
              </a:rPr>
              <a:t>Problem Statement</a:t>
            </a:r>
          </a:p>
        </p:txBody>
      </p:sp>
      <p:sp>
        <p:nvSpPr>
          <p:cNvPr id="3" name="Picture Placeholder 2">
            <a:extLst>
              <a:ext uri="{FF2B5EF4-FFF2-40B4-BE49-F238E27FC236}">
                <a16:creationId xmlns:a16="http://schemas.microsoft.com/office/drawing/2014/main" id="{302AE2B4-664D-48BD-96B8-4290A2E96775}"/>
              </a:ext>
            </a:extLst>
          </p:cNvPr>
          <p:cNvSpPr>
            <a:spLocks noGrp="1"/>
          </p:cNvSpPr>
          <p:nvPr>
            <p:ph type="pic" sz="quarter" idx="11"/>
          </p:nvPr>
        </p:nvSpPr>
        <p:spPr/>
        <p:txBody>
          <a:bodyPr/>
          <a:lstStyle/>
          <a:p>
            <a:endParaRPr lang="en-GB"/>
          </a:p>
        </p:txBody>
      </p:sp>
      <p:pic>
        <p:nvPicPr>
          <p:cNvPr id="9" name="عنصر نائب للصورة 8">
            <a:extLst>
              <a:ext uri="{FF2B5EF4-FFF2-40B4-BE49-F238E27FC236}">
                <a16:creationId xmlns:a16="http://schemas.microsoft.com/office/drawing/2014/main" id="{E41B9653-BFC1-9B51-890F-9EA2E2DC27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695591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11165-F4E8-F7EE-AE70-61758ADE1E74}"/>
            </a:ext>
          </a:extLst>
        </p:cNvPr>
        <p:cNvGrpSpPr/>
        <p:nvPr/>
      </p:nvGrpSpPr>
      <p:grpSpPr>
        <a:xfrm>
          <a:off x="0" y="0"/>
          <a:ext cx="0" cy="0"/>
          <a:chOff x="0" y="0"/>
          <a:chExt cx="0" cy="0"/>
        </a:xfrm>
      </p:grpSpPr>
      <p:sp>
        <p:nvSpPr>
          <p:cNvPr id="10" name="Rectangle 52">
            <a:extLst>
              <a:ext uri="{FF2B5EF4-FFF2-40B4-BE49-F238E27FC236}">
                <a16:creationId xmlns:a16="http://schemas.microsoft.com/office/drawing/2014/main" id="{5D6B9F46-9306-5B4D-D7B1-ABDFA8324770}"/>
              </a:ext>
            </a:extLst>
          </p:cNvPr>
          <p:cNvSpPr/>
          <p:nvPr/>
        </p:nvSpPr>
        <p:spPr>
          <a:xfrm>
            <a:off x="0" y="0"/>
            <a:ext cx="12192000" cy="6858000"/>
          </a:xfrm>
          <a:prstGeom prst="rect">
            <a:avLst/>
          </a:prstGeom>
          <a:gradFill flip="none" rotWithShape="1">
            <a:gsLst>
              <a:gs pos="0">
                <a:schemeClr val="accent2"/>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4">
            <a:extLst>
              <a:ext uri="{FF2B5EF4-FFF2-40B4-BE49-F238E27FC236}">
                <a16:creationId xmlns:a16="http://schemas.microsoft.com/office/drawing/2014/main" id="{CFA1130E-E49E-A473-BE89-302A58A28C14}"/>
              </a:ext>
            </a:extLst>
          </p:cNvPr>
          <p:cNvSpPr/>
          <p:nvPr/>
        </p:nvSpPr>
        <p:spPr>
          <a:xfrm>
            <a:off x="2303585" y="-363415"/>
            <a:ext cx="7889630" cy="7889630"/>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313C635-B43B-F65B-A6CC-892960718EAF}"/>
              </a:ext>
            </a:extLst>
          </p:cNvPr>
          <p:cNvSpPr/>
          <p:nvPr/>
        </p:nvSpPr>
        <p:spPr>
          <a:xfrm>
            <a:off x="509954" y="-2157046"/>
            <a:ext cx="11172092" cy="1117209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BE7E042-3263-A172-F387-8FE6631AAC38}"/>
              </a:ext>
            </a:extLst>
          </p:cNvPr>
          <p:cNvSpPr/>
          <p:nvPr/>
        </p:nvSpPr>
        <p:spPr>
          <a:xfrm>
            <a:off x="2151185" y="-515815"/>
            <a:ext cx="7889630" cy="7889630"/>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E3A5DBD-2A91-4348-ABAC-91102BD8D660}"/>
              </a:ext>
            </a:extLst>
          </p:cNvPr>
          <p:cNvSpPr/>
          <p:nvPr/>
        </p:nvSpPr>
        <p:spPr>
          <a:xfrm>
            <a:off x="3453539" y="786539"/>
            <a:ext cx="5284922" cy="528492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AFFFCA6-F61A-4B12-4E90-FBC1D257D14E}"/>
              </a:ext>
            </a:extLst>
          </p:cNvPr>
          <p:cNvGrpSpPr/>
          <p:nvPr/>
        </p:nvGrpSpPr>
        <p:grpSpPr>
          <a:xfrm>
            <a:off x="3788509" y="2025774"/>
            <a:ext cx="4799712" cy="2646878"/>
            <a:chOff x="3788509" y="2105561"/>
            <a:chExt cx="4799712" cy="2646878"/>
          </a:xfrm>
        </p:grpSpPr>
        <p:sp>
          <p:nvSpPr>
            <p:cNvPr id="6" name="TextBox 5">
              <a:extLst>
                <a:ext uri="{FF2B5EF4-FFF2-40B4-BE49-F238E27FC236}">
                  <a16:creationId xmlns:a16="http://schemas.microsoft.com/office/drawing/2014/main" id="{4AE2EB6C-5E64-CBCB-0890-2F3EB784A783}"/>
                </a:ext>
              </a:extLst>
            </p:cNvPr>
            <p:cNvSpPr txBox="1"/>
            <p:nvPr/>
          </p:nvSpPr>
          <p:spPr>
            <a:xfrm>
              <a:off x="3788509" y="2105561"/>
              <a:ext cx="4799712" cy="2646878"/>
            </a:xfrm>
            <a:prstGeom prst="rect">
              <a:avLst/>
            </a:prstGeom>
            <a:noFill/>
            <a:effectLst>
              <a:outerShdw blurRad="444500" dist="38100" dir="16200000" rotWithShape="0">
                <a:prstClr val="black">
                  <a:alpha val="67000"/>
                </a:prstClr>
              </a:outerShdw>
            </a:effectLst>
          </p:spPr>
          <p:txBody>
            <a:bodyPr wrap="none" rtlCol="0">
              <a:spAutoFit/>
            </a:bodyPr>
            <a:lstStyle/>
            <a:p>
              <a:pPr algn="ctr"/>
              <a:r>
                <a:rPr lang="en-US" sz="16600" dirty="0">
                  <a:solidFill>
                    <a:schemeClr val="bg2"/>
                  </a:solidFill>
                  <a:latin typeface="Aharoni" panose="02010803020104030203" pitchFamily="2" charset="-79"/>
                  <a:cs typeface="Aharoni" panose="02010803020104030203" pitchFamily="2" charset="-79"/>
                </a:rPr>
                <a:t>Q&amp;A</a:t>
              </a:r>
            </a:p>
          </p:txBody>
        </p:sp>
        <p:sp>
          <p:nvSpPr>
            <p:cNvPr id="7" name="TextBox 6">
              <a:extLst>
                <a:ext uri="{FF2B5EF4-FFF2-40B4-BE49-F238E27FC236}">
                  <a16:creationId xmlns:a16="http://schemas.microsoft.com/office/drawing/2014/main" id="{06B6BD2D-2516-E64E-3140-830C257DF8BF}"/>
                </a:ext>
              </a:extLst>
            </p:cNvPr>
            <p:cNvSpPr txBox="1"/>
            <p:nvPr/>
          </p:nvSpPr>
          <p:spPr>
            <a:xfrm>
              <a:off x="6284530" y="3149517"/>
              <a:ext cx="184730" cy="369332"/>
            </a:xfrm>
            <a:prstGeom prst="rect">
              <a:avLst/>
            </a:prstGeom>
            <a:noFill/>
          </p:spPr>
          <p:txBody>
            <a:bodyPr wrap="none" rtlCol="0">
              <a:spAutoFit/>
            </a:bodyPr>
            <a:lstStyle/>
            <a:p>
              <a:pPr algn="ctr"/>
              <a:endParaRPr lang="en-US" spc="300" dirty="0">
                <a:solidFill>
                  <a:schemeClr val="bg1"/>
                </a:solidFill>
              </a:endParaRPr>
            </a:p>
          </p:txBody>
        </p:sp>
        <p:sp>
          <p:nvSpPr>
            <p:cNvPr id="9" name="TextBox 8">
              <a:extLst>
                <a:ext uri="{FF2B5EF4-FFF2-40B4-BE49-F238E27FC236}">
                  <a16:creationId xmlns:a16="http://schemas.microsoft.com/office/drawing/2014/main" id="{8D3A3041-B217-CD5C-86FE-F228E5C21BC4}"/>
                </a:ext>
              </a:extLst>
            </p:cNvPr>
            <p:cNvSpPr txBox="1"/>
            <p:nvPr/>
          </p:nvSpPr>
          <p:spPr>
            <a:xfrm>
              <a:off x="6003635" y="3829109"/>
              <a:ext cx="184730" cy="923330"/>
            </a:xfrm>
            <a:prstGeom prst="rect">
              <a:avLst/>
            </a:prstGeom>
            <a:noFill/>
          </p:spPr>
          <p:txBody>
            <a:bodyPr wrap="none" rtlCol="0">
              <a:spAutoFit/>
            </a:bodyPr>
            <a:lstStyle/>
            <a:p>
              <a:pPr algn="ctr"/>
              <a:endParaRPr lang="en-US" sz="5400" dirty="0">
                <a:solidFill>
                  <a:schemeClr val="bg1"/>
                </a:solidFill>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601766482"/>
      </p:ext>
    </p:extLst>
  </p:cSld>
  <p:clrMapOvr>
    <a:masterClrMapping/>
  </p:clrMapOvr>
  <p:transition spd="slow" advClick="0">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4"/>
            </a:gs>
          </a:gsLst>
          <a:lin ang="13500000" scaled="1"/>
        </a:gra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873E660-7C68-4FA4-84A3-18D71B13FF6C}"/>
              </a:ext>
            </a:extLst>
          </p:cNvPr>
          <p:cNvSpPr/>
          <p:nvPr/>
        </p:nvSpPr>
        <p:spPr>
          <a:xfrm>
            <a:off x="509954" y="-2157046"/>
            <a:ext cx="11172092" cy="1117209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E214064-934D-4692-A1F2-6CB25C38F373}"/>
              </a:ext>
            </a:extLst>
          </p:cNvPr>
          <p:cNvSpPr/>
          <p:nvPr/>
        </p:nvSpPr>
        <p:spPr>
          <a:xfrm>
            <a:off x="2151185" y="-515815"/>
            <a:ext cx="7889630" cy="7889630"/>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747D8B2-E92A-430A-991F-A74825C22987}"/>
              </a:ext>
            </a:extLst>
          </p:cNvPr>
          <p:cNvSpPr/>
          <p:nvPr/>
        </p:nvSpPr>
        <p:spPr>
          <a:xfrm>
            <a:off x="3453539" y="786539"/>
            <a:ext cx="5284922" cy="5284922"/>
          </a:xfrm>
          <a:prstGeom prst="ellipse">
            <a:avLst/>
          </a:prstGeom>
          <a:solidFill>
            <a:schemeClr val="bg1">
              <a:alpha val="4000"/>
            </a:schemeClr>
          </a:solidFill>
          <a:ln>
            <a:no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9A4DF3A-33C0-4643-B9F4-44E07C942410}"/>
              </a:ext>
            </a:extLst>
          </p:cNvPr>
          <p:cNvGrpSpPr/>
          <p:nvPr/>
        </p:nvGrpSpPr>
        <p:grpSpPr>
          <a:xfrm>
            <a:off x="2033398" y="607518"/>
            <a:ext cx="8686994" cy="4065134"/>
            <a:chOff x="2033398" y="687305"/>
            <a:chExt cx="8686994" cy="4065134"/>
          </a:xfrm>
        </p:grpSpPr>
        <p:sp>
          <p:nvSpPr>
            <p:cNvPr id="6" name="TextBox 5">
              <a:extLst>
                <a:ext uri="{FF2B5EF4-FFF2-40B4-BE49-F238E27FC236}">
                  <a16:creationId xmlns:a16="http://schemas.microsoft.com/office/drawing/2014/main" id="{EC976371-E6B5-4509-AE60-5828A12BB181}"/>
                </a:ext>
              </a:extLst>
            </p:cNvPr>
            <p:cNvSpPr txBox="1"/>
            <p:nvPr/>
          </p:nvSpPr>
          <p:spPr>
            <a:xfrm>
              <a:off x="2033398" y="687305"/>
              <a:ext cx="8686994" cy="2646878"/>
            </a:xfrm>
            <a:prstGeom prst="rect">
              <a:avLst/>
            </a:prstGeom>
            <a:noFill/>
            <a:effectLst>
              <a:outerShdw blurRad="444500" dist="38100" dir="16200000" rotWithShape="0">
                <a:prstClr val="black">
                  <a:alpha val="67000"/>
                </a:prstClr>
              </a:outerShdw>
            </a:effectLst>
          </p:spPr>
          <p:txBody>
            <a:bodyPr wrap="none" rtlCol="0">
              <a:spAutoFit/>
            </a:bodyPr>
            <a:lstStyle/>
            <a:p>
              <a:pPr algn="ctr"/>
              <a:r>
                <a:rPr lang="en-US" sz="16600" dirty="0">
                  <a:solidFill>
                    <a:schemeClr val="bg2"/>
                  </a:solidFill>
                  <a:latin typeface="Aharoni" panose="02010803020104030203" pitchFamily="2" charset="-79"/>
                  <a:cs typeface="Aharoni" panose="02010803020104030203" pitchFamily="2" charset="-79"/>
                </a:rPr>
                <a:t>THANKS</a:t>
              </a:r>
            </a:p>
          </p:txBody>
        </p:sp>
        <p:sp>
          <p:nvSpPr>
            <p:cNvPr id="7" name="TextBox 6">
              <a:extLst>
                <a:ext uri="{FF2B5EF4-FFF2-40B4-BE49-F238E27FC236}">
                  <a16:creationId xmlns:a16="http://schemas.microsoft.com/office/drawing/2014/main" id="{C555D4CC-3D28-41A7-888C-569C6219D5FF}"/>
                </a:ext>
              </a:extLst>
            </p:cNvPr>
            <p:cNvSpPr txBox="1"/>
            <p:nvPr/>
          </p:nvSpPr>
          <p:spPr>
            <a:xfrm>
              <a:off x="6284530" y="3149517"/>
              <a:ext cx="184730" cy="369332"/>
            </a:xfrm>
            <a:prstGeom prst="rect">
              <a:avLst/>
            </a:prstGeom>
            <a:noFill/>
          </p:spPr>
          <p:txBody>
            <a:bodyPr wrap="none" rtlCol="0">
              <a:spAutoFit/>
            </a:bodyPr>
            <a:lstStyle/>
            <a:p>
              <a:pPr algn="ctr"/>
              <a:endParaRPr lang="en-US" spc="300" dirty="0">
                <a:solidFill>
                  <a:schemeClr val="bg1"/>
                </a:solidFill>
              </a:endParaRPr>
            </a:p>
          </p:txBody>
        </p:sp>
        <p:sp>
          <p:nvSpPr>
            <p:cNvPr id="9" name="TextBox 8">
              <a:extLst>
                <a:ext uri="{FF2B5EF4-FFF2-40B4-BE49-F238E27FC236}">
                  <a16:creationId xmlns:a16="http://schemas.microsoft.com/office/drawing/2014/main" id="{76BCD8F0-B820-4A17-B473-76006E26E857}"/>
                </a:ext>
              </a:extLst>
            </p:cNvPr>
            <p:cNvSpPr txBox="1"/>
            <p:nvPr/>
          </p:nvSpPr>
          <p:spPr>
            <a:xfrm>
              <a:off x="6003635" y="3829109"/>
              <a:ext cx="184730" cy="923330"/>
            </a:xfrm>
            <a:prstGeom prst="rect">
              <a:avLst/>
            </a:prstGeom>
            <a:noFill/>
          </p:spPr>
          <p:txBody>
            <a:bodyPr wrap="none" rtlCol="0">
              <a:spAutoFit/>
            </a:bodyPr>
            <a:lstStyle/>
            <a:p>
              <a:pPr algn="ctr"/>
              <a:endParaRPr lang="en-US" sz="5400" dirty="0">
                <a:solidFill>
                  <a:schemeClr val="bg1"/>
                </a:solidFill>
                <a:latin typeface="Aharoni" panose="02010803020104030203" pitchFamily="2" charset="-79"/>
                <a:cs typeface="Aharoni" panose="02010803020104030203" pitchFamily="2" charset="-79"/>
              </a:endParaRPr>
            </a:p>
          </p:txBody>
        </p:sp>
      </p:grpSp>
      <p:sp>
        <p:nvSpPr>
          <p:cNvPr id="3" name="مربع نص 2">
            <a:extLst>
              <a:ext uri="{FF2B5EF4-FFF2-40B4-BE49-F238E27FC236}">
                <a16:creationId xmlns:a16="http://schemas.microsoft.com/office/drawing/2014/main" id="{C16A7081-D525-D0BC-CB3E-233360C65281}"/>
              </a:ext>
            </a:extLst>
          </p:cNvPr>
          <p:cNvSpPr txBox="1"/>
          <p:nvPr/>
        </p:nvSpPr>
        <p:spPr>
          <a:xfrm>
            <a:off x="3276221" y="3391747"/>
            <a:ext cx="6764594" cy="2957861"/>
          </a:xfrm>
          <a:prstGeom prst="rect">
            <a:avLst/>
          </a:prstGeom>
          <a:noFill/>
        </p:spPr>
        <p:txBody>
          <a:bodyPr wrap="square">
            <a:spAutoFit/>
          </a:bodyPr>
          <a:lstStyle/>
          <a:p>
            <a:pPr>
              <a:lnSpc>
                <a:spcPct val="150000"/>
              </a:lnSpc>
            </a:pPr>
            <a:r>
              <a:rPr lang="en-US" sz="1800" b="1" i="0" dirty="0">
                <a:solidFill>
                  <a:schemeClr val="bg1"/>
                </a:solidFill>
                <a:effectLst/>
              </a:rPr>
              <a:t>By Student Name:</a:t>
            </a:r>
          </a:p>
          <a:p>
            <a:pPr>
              <a:lnSpc>
                <a:spcPct val="150000"/>
              </a:lnSpc>
            </a:pPr>
            <a:r>
              <a:rPr lang="en-US" dirty="0">
                <a:solidFill>
                  <a:schemeClr val="bg1"/>
                </a:solidFill>
              </a:rPr>
              <a:t>Ayat Salah al-Agha                          Eman Mushir Al-</a:t>
            </a:r>
            <a:r>
              <a:rPr lang="en-US" dirty="0" err="1">
                <a:solidFill>
                  <a:schemeClr val="bg1"/>
                </a:solidFill>
              </a:rPr>
              <a:t>Bashiti</a:t>
            </a:r>
            <a:endParaRPr lang="en-US" dirty="0">
              <a:solidFill>
                <a:schemeClr val="bg1"/>
              </a:solidFill>
            </a:endParaRPr>
          </a:p>
          <a:p>
            <a:pPr>
              <a:lnSpc>
                <a:spcPct val="150000"/>
              </a:lnSpc>
            </a:pPr>
            <a:r>
              <a:rPr lang="en-US" sz="1800" dirty="0">
                <a:solidFill>
                  <a:schemeClr val="bg1"/>
                </a:solidFill>
              </a:rPr>
              <a:t>Ghadeer Rizk al-</a:t>
            </a:r>
            <a:r>
              <a:rPr lang="en-US" sz="1800" dirty="0" err="1">
                <a:solidFill>
                  <a:schemeClr val="bg1"/>
                </a:solidFill>
              </a:rPr>
              <a:t>Bashiti</a:t>
            </a:r>
            <a:r>
              <a:rPr lang="en-US" sz="1800" dirty="0">
                <a:solidFill>
                  <a:schemeClr val="bg1"/>
                </a:solidFill>
              </a:rPr>
              <a:t>                  Nour atef al-</a:t>
            </a:r>
            <a:r>
              <a:rPr lang="en-US" dirty="0">
                <a:solidFill>
                  <a:schemeClr val="bg1"/>
                </a:solidFill>
              </a:rPr>
              <a:t>M</a:t>
            </a:r>
            <a:r>
              <a:rPr lang="en-US" sz="1800" dirty="0">
                <a:solidFill>
                  <a:schemeClr val="bg1"/>
                </a:solidFill>
              </a:rPr>
              <a:t>asry</a:t>
            </a:r>
          </a:p>
          <a:p>
            <a:pPr>
              <a:lnSpc>
                <a:spcPct val="150000"/>
              </a:lnSpc>
            </a:pPr>
            <a:endParaRPr lang="en-US" dirty="0">
              <a:solidFill>
                <a:schemeClr val="bg1"/>
              </a:solidFill>
            </a:endParaRPr>
          </a:p>
          <a:p>
            <a:pPr>
              <a:lnSpc>
                <a:spcPct val="150000"/>
              </a:lnSpc>
            </a:pPr>
            <a:r>
              <a:rPr lang="en-US" b="1" dirty="0">
                <a:solidFill>
                  <a:schemeClr val="bg1"/>
                </a:solidFill>
              </a:rPr>
              <a:t>Supervised by:</a:t>
            </a:r>
          </a:p>
          <a:p>
            <a:pPr>
              <a:lnSpc>
                <a:spcPct val="150000"/>
              </a:lnSpc>
            </a:pPr>
            <a:r>
              <a:rPr lang="en-US" sz="1800" dirty="0">
                <a:solidFill>
                  <a:schemeClr val="bg1"/>
                </a:solidFill>
              </a:rPr>
              <a:t>Eng: Nada Usama Fathy Shehata Attia</a:t>
            </a:r>
          </a:p>
          <a:p>
            <a:pPr>
              <a:lnSpc>
                <a:spcPct val="150000"/>
              </a:lnSpc>
            </a:pPr>
            <a:r>
              <a:rPr lang="en-US">
                <a:solidFill>
                  <a:schemeClr val="bg1"/>
                </a:solidFill>
              </a:rPr>
              <a:t>Eng: </a:t>
            </a:r>
            <a:r>
              <a:rPr lang="en-US" dirty="0">
                <a:solidFill>
                  <a:schemeClr val="bg1"/>
                </a:solidFill>
              </a:rPr>
              <a:t>Ahmed Nasser</a:t>
            </a:r>
            <a:endParaRPr lang="en-US" sz="1800" dirty="0">
              <a:solidFill>
                <a:schemeClr val="bg1"/>
              </a:solidFill>
            </a:endParaRPr>
          </a:p>
        </p:txBody>
      </p:sp>
    </p:spTree>
    <p:extLst>
      <p:ext uri="{BB962C8B-B14F-4D97-AF65-F5344CB8AC3E}">
        <p14:creationId xmlns:p14="http://schemas.microsoft.com/office/powerpoint/2010/main" val="3576697956"/>
      </p:ext>
    </p:extLst>
  </p:cSld>
  <p:clrMapOvr>
    <a:masterClrMapping/>
  </p:clrMapOvr>
  <p:transition spd="slow" advClick="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D45CBC9-FF09-4CD9-9FB0-FBBDFCA635B9}"/>
              </a:ext>
            </a:extLst>
          </p:cNvPr>
          <p:cNvSpPr/>
          <p:nvPr/>
        </p:nvSpPr>
        <p:spPr>
          <a:xfrm>
            <a:off x="4329937" y="4234213"/>
            <a:ext cx="6418595" cy="1745673"/>
          </a:xfrm>
          <a:prstGeom prst="roundRect">
            <a:avLst>
              <a:gd name="adj" fmla="val 0"/>
            </a:avLst>
          </a:prstGeom>
          <a:gradFill>
            <a:gsLst>
              <a:gs pos="0">
                <a:schemeClr val="accent2"/>
              </a:gs>
              <a:gs pos="99000">
                <a:schemeClr val="accent4"/>
              </a:gs>
            </a:gsLst>
            <a:lin ang="2700000" scaled="1"/>
          </a:gradFill>
          <a:ln>
            <a:noFill/>
          </a:ln>
          <a:effectLst>
            <a:outerShdw blurRad="1066800" dist="9144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47"/>
          <p:cNvSpPr>
            <a:spLocks noChangeArrowheads="1"/>
          </p:cNvSpPr>
          <p:nvPr/>
        </p:nvSpPr>
        <p:spPr bwMode="auto">
          <a:xfrm>
            <a:off x="4155613" y="2340289"/>
            <a:ext cx="368314" cy="323590"/>
          </a:xfrm>
          <a:custGeom>
            <a:avLst/>
            <a:gdLst>
              <a:gd name="T0" fmla="*/ 221804 w 498"/>
              <a:gd name="T1" fmla="*/ 194813 h 435"/>
              <a:gd name="T2" fmla="*/ 221804 w 498"/>
              <a:gd name="T3" fmla="*/ 194813 h 435"/>
              <a:gd name="T4" fmla="*/ 217341 w 498"/>
              <a:gd name="T5" fmla="*/ 147232 h 435"/>
              <a:gd name="T6" fmla="*/ 189671 w 498"/>
              <a:gd name="T7" fmla="*/ 131521 h 435"/>
              <a:gd name="T8" fmla="*/ 166018 w 498"/>
              <a:gd name="T9" fmla="*/ 103691 h 435"/>
              <a:gd name="T10" fmla="*/ 174051 w 498"/>
              <a:gd name="T11" fmla="*/ 87980 h 435"/>
              <a:gd name="T12" fmla="*/ 182084 w 498"/>
              <a:gd name="T13" fmla="*/ 71372 h 435"/>
              <a:gd name="T14" fmla="*/ 178068 w 498"/>
              <a:gd name="T15" fmla="*/ 67781 h 435"/>
              <a:gd name="T16" fmla="*/ 182084 w 498"/>
              <a:gd name="T17" fmla="*/ 51621 h 435"/>
              <a:gd name="T18" fmla="*/ 154415 w 498"/>
              <a:gd name="T19" fmla="*/ 27830 h 435"/>
              <a:gd name="T20" fmla="*/ 126745 w 498"/>
              <a:gd name="T21" fmla="*/ 51621 h 435"/>
              <a:gd name="T22" fmla="*/ 130762 w 498"/>
              <a:gd name="T23" fmla="*/ 67781 h 435"/>
              <a:gd name="T24" fmla="*/ 126745 w 498"/>
              <a:gd name="T25" fmla="*/ 71372 h 435"/>
              <a:gd name="T26" fmla="*/ 134778 w 498"/>
              <a:gd name="T27" fmla="*/ 87980 h 435"/>
              <a:gd name="T28" fmla="*/ 138795 w 498"/>
              <a:gd name="T29" fmla="*/ 103691 h 435"/>
              <a:gd name="T30" fmla="*/ 130762 w 498"/>
              <a:gd name="T31" fmla="*/ 123441 h 435"/>
              <a:gd name="T32" fmla="*/ 170035 w 498"/>
              <a:gd name="T33" fmla="*/ 163392 h 435"/>
              <a:gd name="T34" fmla="*/ 170035 w 498"/>
              <a:gd name="T35" fmla="*/ 194813 h 435"/>
              <a:gd name="T36" fmla="*/ 221804 w 498"/>
              <a:gd name="T37" fmla="*/ 194813 h 435"/>
              <a:gd name="T38" fmla="*/ 115142 w 498"/>
              <a:gd name="T39" fmla="*/ 135561 h 435"/>
              <a:gd name="T40" fmla="*/ 115142 w 498"/>
              <a:gd name="T41" fmla="*/ 135561 h 435"/>
              <a:gd name="T42" fmla="*/ 83455 w 498"/>
              <a:gd name="T43" fmla="*/ 103691 h 435"/>
              <a:gd name="T44" fmla="*/ 95059 w 498"/>
              <a:gd name="T45" fmla="*/ 75412 h 435"/>
              <a:gd name="T46" fmla="*/ 103092 w 498"/>
              <a:gd name="T47" fmla="*/ 59701 h 435"/>
              <a:gd name="T48" fmla="*/ 99075 w 498"/>
              <a:gd name="T49" fmla="*/ 51621 h 435"/>
              <a:gd name="T50" fmla="*/ 103092 w 498"/>
              <a:gd name="T51" fmla="*/ 31870 h 435"/>
              <a:gd name="T52" fmla="*/ 67389 w 498"/>
              <a:gd name="T53" fmla="*/ 0 h 435"/>
              <a:gd name="T54" fmla="*/ 31686 w 498"/>
              <a:gd name="T55" fmla="*/ 31870 h 435"/>
              <a:gd name="T56" fmla="*/ 31686 w 498"/>
              <a:gd name="T57" fmla="*/ 51621 h 435"/>
              <a:gd name="T58" fmla="*/ 31686 w 498"/>
              <a:gd name="T59" fmla="*/ 59701 h 435"/>
              <a:gd name="T60" fmla="*/ 39719 w 498"/>
              <a:gd name="T61" fmla="*/ 75412 h 435"/>
              <a:gd name="T62" fmla="*/ 47753 w 498"/>
              <a:gd name="T63" fmla="*/ 103691 h 435"/>
              <a:gd name="T64" fmla="*/ 20083 w 498"/>
              <a:gd name="T65" fmla="*/ 135561 h 435"/>
              <a:gd name="T66" fmla="*/ 0 w 498"/>
              <a:gd name="T67" fmla="*/ 155312 h 435"/>
              <a:gd name="T68" fmla="*/ 0 w 498"/>
              <a:gd name="T69" fmla="*/ 194813 h 435"/>
              <a:gd name="T70" fmla="*/ 154415 w 498"/>
              <a:gd name="T71" fmla="*/ 194813 h 435"/>
              <a:gd name="T72" fmla="*/ 154415 w 498"/>
              <a:gd name="T73" fmla="*/ 163392 h 435"/>
              <a:gd name="T74" fmla="*/ 115142 w 498"/>
              <a:gd name="T75" fmla="*/ 135561 h 4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dirty="0"/>
          </a:p>
        </p:txBody>
      </p:sp>
      <p:sp>
        <p:nvSpPr>
          <p:cNvPr id="15" name="Rectangle 14"/>
          <p:cNvSpPr/>
          <p:nvPr/>
        </p:nvSpPr>
        <p:spPr>
          <a:xfrm>
            <a:off x="5063126" y="1898265"/>
            <a:ext cx="5920020" cy="1207638"/>
          </a:xfrm>
          <a:prstGeom prst="rect">
            <a:avLst/>
          </a:prstGeom>
        </p:spPr>
        <p:txBody>
          <a:bodyPr wrap="square">
            <a:spAutoFit/>
          </a:bodyPr>
          <a:lstStyle/>
          <a:p>
            <a:pPr algn="just">
              <a:lnSpc>
                <a:spcPct val="115000"/>
              </a:lnSpc>
              <a:spcBef>
                <a:spcPts val="500"/>
              </a:spcBef>
              <a:spcAft>
                <a:spcPts val="500"/>
              </a:spcAft>
            </a:pPr>
            <a:r>
              <a:rPr lang="en-US" sz="1600" b="0" i="0" dirty="0">
                <a:solidFill>
                  <a:srgbClr val="111111"/>
                </a:solidFill>
                <a:effectLst/>
                <a:latin typeface="Roboto" panose="02000000000000000000" pitchFamily="2" charset="0"/>
              </a:rPr>
              <a:t>It seeks to solve the waiting problem instead of going directly to the doctor and to facilitate communication between the patient and the dentist to receive medical advice, which will save time for both doctors and patients.</a:t>
            </a:r>
            <a:endParaRPr lang="en-US" sz="1600" dirty="0">
              <a:effectLst/>
              <a:ea typeface="Calibri" panose="020F0502020204030204" pitchFamily="34" charset="0"/>
            </a:endParaRPr>
          </a:p>
        </p:txBody>
      </p:sp>
      <p:sp>
        <p:nvSpPr>
          <p:cNvPr id="17" name="TextBox 16">
            <a:extLst>
              <a:ext uri="{FF2B5EF4-FFF2-40B4-BE49-F238E27FC236}">
                <a16:creationId xmlns:a16="http://schemas.microsoft.com/office/drawing/2014/main" id="{6A1D6693-B5BA-46B7-97FE-7205B6E408F2}"/>
              </a:ext>
            </a:extLst>
          </p:cNvPr>
          <p:cNvSpPr txBox="1"/>
          <p:nvPr/>
        </p:nvSpPr>
        <p:spPr>
          <a:xfrm>
            <a:off x="6242054" y="4845438"/>
            <a:ext cx="2614023" cy="584775"/>
          </a:xfrm>
          <a:prstGeom prst="rect">
            <a:avLst/>
          </a:prstGeom>
          <a:noFill/>
        </p:spPr>
        <p:txBody>
          <a:bodyPr wrap="square" rtlCol="0">
            <a:spAutoFit/>
          </a:bodyPr>
          <a:lstStyle/>
          <a:p>
            <a:r>
              <a:rPr lang="en-US" sz="3200" b="1" dirty="0">
                <a:solidFill>
                  <a:schemeClr val="bg1"/>
                </a:solidFill>
              </a:rPr>
              <a:t>The Objective</a:t>
            </a:r>
            <a:endParaRPr lang="id-ID" sz="3200" b="1" dirty="0">
              <a:solidFill>
                <a:schemeClr val="bg1"/>
              </a:solidFill>
            </a:endParaRPr>
          </a:p>
        </p:txBody>
      </p:sp>
      <p:sp>
        <p:nvSpPr>
          <p:cNvPr id="19" name="Rectangle: Rounded Corners 18">
            <a:extLst>
              <a:ext uri="{FF2B5EF4-FFF2-40B4-BE49-F238E27FC236}">
                <a16:creationId xmlns:a16="http://schemas.microsoft.com/office/drawing/2014/main" id="{1CAEE1F9-E28A-499B-A794-5EE52B3C9BCE}"/>
              </a:ext>
            </a:extLst>
          </p:cNvPr>
          <p:cNvSpPr/>
          <p:nvPr/>
        </p:nvSpPr>
        <p:spPr>
          <a:xfrm>
            <a:off x="10439399" y="4234212"/>
            <a:ext cx="318965" cy="1745673"/>
          </a:xfrm>
          <a:prstGeom prst="roundRect">
            <a:avLst>
              <a:gd name="adj" fmla="val 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عنصر نائب للصورة 4">
            <a:extLst>
              <a:ext uri="{FF2B5EF4-FFF2-40B4-BE49-F238E27FC236}">
                <a16:creationId xmlns:a16="http://schemas.microsoft.com/office/drawing/2014/main" id="{545ADD55-2B03-C29E-4A65-185BA513A5B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302" b="13302"/>
          <a:stretch>
            <a:fillRect/>
          </a:stretch>
        </p:blipFill>
        <p:spPr/>
      </p:pic>
    </p:spTree>
    <p:extLst>
      <p:ext uri="{BB962C8B-B14F-4D97-AF65-F5344CB8AC3E}">
        <p14:creationId xmlns:p14="http://schemas.microsoft.com/office/powerpoint/2010/main" val="1530783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F019D2-D5AF-4CE6-BF88-BC645A679D80}"/>
              </a:ext>
            </a:extLst>
          </p:cNvPr>
          <p:cNvSpPr/>
          <p:nvPr/>
        </p:nvSpPr>
        <p:spPr>
          <a:xfrm>
            <a:off x="8496300" y="0"/>
            <a:ext cx="3695700" cy="6858000"/>
          </a:xfrm>
          <a:prstGeom prst="rect">
            <a:avLst/>
          </a:prstGeom>
          <a:gradFill>
            <a:gsLst>
              <a:gs pos="21000">
                <a:schemeClr val="accent2"/>
              </a:gs>
              <a:gs pos="98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903796" y="432516"/>
            <a:ext cx="1174122" cy="1174122"/>
            <a:chOff x="1220118" y="2343274"/>
            <a:chExt cx="2450851" cy="2450851"/>
          </a:xfrm>
        </p:grpSpPr>
        <p:sp>
          <p:nvSpPr>
            <p:cNvPr id="15" name="Oval 14"/>
            <p:cNvSpPr/>
            <p:nvPr/>
          </p:nvSpPr>
          <p:spPr>
            <a:xfrm>
              <a:off x="1220118" y="2343274"/>
              <a:ext cx="2450851" cy="2450851"/>
            </a:xfrm>
            <a:prstGeom prst="ellipse">
              <a:avLst/>
            </a:pr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395764" y="2518920"/>
              <a:ext cx="2099561" cy="2099561"/>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580469" y="2703625"/>
              <a:ext cx="1730150" cy="173015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p:cNvGrpSpPr/>
          <p:nvPr/>
        </p:nvGrpSpPr>
        <p:grpSpPr>
          <a:xfrm>
            <a:off x="7903796" y="2036345"/>
            <a:ext cx="1174122" cy="1174122"/>
            <a:chOff x="1220118" y="2343274"/>
            <a:chExt cx="2450851" cy="2450851"/>
          </a:xfrm>
        </p:grpSpPr>
        <p:sp>
          <p:nvSpPr>
            <p:cNvPr id="19" name="Oval 18"/>
            <p:cNvSpPr/>
            <p:nvPr/>
          </p:nvSpPr>
          <p:spPr>
            <a:xfrm>
              <a:off x="1220118" y="2343274"/>
              <a:ext cx="2450851" cy="2450851"/>
            </a:xfrm>
            <a:prstGeom prst="ellipse">
              <a:avLst/>
            </a:pr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395764" y="2518920"/>
              <a:ext cx="2099561" cy="2099561"/>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580469" y="2703625"/>
              <a:ext cx="1730150" cy="173015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7903796" y="3634058"/>
            <a:ext cx="1174122" cy="1174122"/>
            <a:chOff x="1220118" y="2343274"/>
            <a:chExt cx="2450851" cy="2450851"/>
          </a:xfrm>
        </p:grpSpPr>
        <p:sp>
          <p:nvSpPr>
            <p:cNvPr id="23" name="Oval 22"/>
            <p:cNvSpPr/>
            <p:nvPr/>
          </p:nvSpPr>
          <p:spPr>
            <a:xfrm>
              <a:off x="1220118" y="2343274"/>
              <a:ext cx="2450851" cy="2450851"/>
            </a:xfrm>
            <a:prstGeom prst="ellipse">
              <a:avLst/>
            </a:pr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395764" y="2518920"/>
              <a:ext cx="2099561" cy="2099561"/>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580469" y="2703625"/>
              <a:ext cx="1730150" cy="173015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p:cNvGrpSpPr/>
          <p:nvPr/>
        </p:nvGrpSpPr>
        <p:grpSpPr>
          <a:xfrm>
            <a:off x="7903796" y="5231771"/>
            <a:ext cx="1174122" cy="1174122"/>
            <a:chOff x="1220118" y="2343274"/>
            <a:chExt cx="2450851" cy="2450851"/>
          </a:xfrm>
        </p:grpSpPr>
        <p:sp>
          <p:nvSpPr>
            <p:cNvPr id="27" name="Oval 26"/>
            <p:cNvSpPr/>
            <p:nvPr/>
          </p:nvSpPr>
          <p:spPr>
            <a:xfrm>
              <a:off x="1220118" y="2343274"/>
              <a:ext cx="2450851" cy="2450851"/>
            </a:xfrm>
            <a:prstGeom prst="ellipse">
              <a:avLst/>
            </a:prstGeom>
            <a:solidFill>
              <a:schemeClr val="bg1">
                <a:alpha val="1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395764" y="2518920"/>
              <a:ext cx="2099561" cy="2099561"/>
            </a:xfrm>
            <a:prstGeom prst="ellipse">
              <a:avLst/>
            </a:pr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580469" y="2703625"/>
              <a:ext cx="1730150" cy="1730150"/>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Rectangle 29"/>
          <p:cNvSpPr/>
          <p:nvPr/>
        </p:nvSpPr>
        <p:spPr>
          <a:xfrm>
            <a:off x="7997371" y="788744"/>
            <a:ext cx="986972" cy="437043"/>
          </a:xfrm>
          <a:prstGeom prst="rect">
            <a:avLst/>
          </a:prstGeom>
        </p:spPr>
        <p:txBody>
          <a:bodyPr wrap="square">
            <a:spAutoFit/>
          </a:bodyPr>
          <a:lstStyle/>
          <a:p>
            <a:pPr algn="ctr">
              <a:lnSpc>
                <a:spcPct val="120000"/>
              </a:lnSpc>
            </a:pPr>
            <a:r>
              <a:rPr lang="en-US" sz="2000" dirty="0">
                <a:solidFill>
                  <a:schemeClr val="bg1"/>
                </a:solidFill>
                <a:cs typeface="Segoe UI" panose="020B0502040204020203" pitchFamily="34" charset="0"/>
              </a:rPr>
              <a:t>1</a:t>
            </a:r>
          </a:p>
        </p:txBody>
      </p:sp>
      <p:sp>
        <p:nvSpPr>
          <p:cNvPr id="31" name="Rectangle 30"/>
          <p:cNvSpPr/>
          <p:nvPr/>
        </p:nvSpPr>
        <p:spPr>
          <a:xfrm>
            <a:off x="7997371" y="2402451"/>
            <a:ext cx="986972" cy="437043"/>
          </a:xfrm>
          <a:prstGeom prst="rect">
            <a:avLst/>
          </a:prstGeom>
        </p:spPr>
        <p:txBody>
          <a:bodyPr wrap="square">
            <a:spAutoFit/>
          </a:bodyPr>
          <a:lstStyle/>
          <a:p>
            <a:pPr algn="ctr">
              <a:lnSpc>
                <a:spcPct val="120000"/>
              </a:lnSpc>
            </a:pPr>
            <a:r>
              <a:rPr lang="en-US" sz="2000" dirty="0">
                <a:solidFill>
                  <a:schemeClr val="bg1"/>
                </a:solidFill>
                <a:cs typeface="Segoe UI" panose="020B0502040204020203" pitchFamily="34" charset="0"/>
              </a:rPr>
              <a:t>2</a:t>
            </a:r>
          </a:p>
        </p:txBody>
      </p:sp>
      <p:sp>
        <p:nvSpPr>
          <p:cNvPr id="32" name="Rectangle 31"/>
          <p:cNvSpPr/>
          <p:nvPr/>
        </p:nvSpPr>
        <p:spPr>
          <a:xfrm>
            <a:off x="7997371" y="3988359"/>
            <a:ext cx="986972" cy="437043"/>
          </a:xfrm>
          <a:prstGeom prst="rect">
            <a:avLst/>
          </a:prstGeom>
        </p:spPr>
        <p:txBody>
          <a:bodyPr wrap="square">
            <a:spAutoFit/>
          </a:bodyPr>
          <a:lstStyle/>
          <a:p>
            <a:pPr algn="ctr">
              <a:lnSpc>
                <a:spcPct val="120000"/>
              </a:lnSpc>
            </a:pPr>
            <a:r>
              <a:rPr lang="en-US" sz="2000" dirty="0">
                <a:solidFill>
                  <a:schemeClr val="bg1"/>
                </a:solidFill>
                <a:cs typeface="Segoe UI" panose="020B0502040204020203" pitchFamily="34" charset="0"/>
              </a:rPr>
              <a:t>3</a:t>
            </a:r>
          </a:p>
        </p:txBody>
      </p:sp>
      <p:sp>
        <p:nvSpPr>
          <p:cNvPr id="33" name="Rectangle 32"/>
          <p:cNvSpPr/>
          <p:nvPr/>
        </p:nvSpPr>
        <p:spPr>
          <a:xfrm>
            <a:off x="7997371" y="5600310"/>
            <a:ext cx="986972" cy="437043"/>
          </a:xfrm>
          <a:prstGeom prst="rect">
            <a:avLst/>
          </a:prstGeom>
        </p:spPr>
        <p:txBody>
          <a:bodyPr wrap="square">
            <a:spAutoFit/>
          </a:bodyPr>
          <a:lstStyle/>
          <a:p>
            <a:pPr algn="ctr">
              <a:lnSpc>
                <a:spcPct val="120000"/>
              </a:lnSpc>
            </a:pPr>
            <a:r>
              <a:rPr lang="en-US" sz="2000" dirty="0">
                <a:solidFill>
                  <a:schemeClr val="bg1"/>
                </a:solidFill>
                <a:cs typeface="Segoe UI" panose="020B0502040204020203" pitchFamily="34" charset="0"/>
              </a:rPr>
              <a:t>4</a:t>
            </a:r>
          </a:p>
        </p:txBody>
      </p:sp>
      <p:sp>
        <p:nvSpPr>
          <p:cNvPr id="34" name="Rectangle 33"/>
          <p:cNvSpPr/>
          <p:nvPr/>
        </p:nvSpPr>
        <p:spPr>
          <a:xfrm>
            <a:off x="9166404" y="583395"/>
            <a:ext cx="2795539" cy="958980"/>
          </a:xfrm>
          <a:prstGeom prst="rect">
            <a:avLst/>
          </a:prstGeom>
        </p:spPr>
        <p:txBody>
          <a:bodyPr wrap="square">
            <a:spAutoFit/>
          </a:bodyPr>
          <a:lstStyle/>
          <a:p>
            <a:pPr>
              <a:lnSpc>
                <a:spcPct val="120000"/>
              </a:lnSpc>
            </a:pPr>
            <a:r>
              <a:rPr lang="en-US" sz="1600" dirty="0">
                <a:solidFill>
                  <a:schemeClr val="bg1"/>
                </a:solidFill>
              </a:rPr>
              <a:t>1. It is a tool for dentist and patient to communicate with each other.</a:t>
            </a:r>
            <a:endParaRPr lang="id-ID" sz="1600" dirty="0">
              <a:solidFill>
                <a:schemeClr val="bg1"/>
              </a:solidFill>
              <a:cs typeface="Segoe UI" panose="020B0502040204020203" pitchFamily="34" charset="0"/>
            </a:endParaRPr>
          </a:p>
        </p:txBody>
      </p:sp>
      <p:sp>
        <p:nvSpPr>
          <p:cNvPr id="35" name="Rectangle 34"/>
          <p:cNvSpPr/>
          <p:nvPr/>
        </p:nvSpPr>
        <p:spPr>
          <a:xfrm>
            <a:off x="9166404" y="2188769"/>
            <a:ext cx="2795539" cy="958980"/>
          </a:xfrm>
          <a:prstGeom prst="rect">
            <a:avLst/>
          </a:prstGeom>
        </p:spPr>
        <p:txBody>
          <a:bodyPr wrap="square">
            <a:spAutoFit/>
          </a:bodyPr>
          <a:lstStyle/>
          <a:p>
            <a:pPr>
              <a:lnSpc>
                <a:spcPct val="120000"/>
              </a:lnSpc>
            </a:pPr>
            <a:r>
              <a:rPr lang="en-US" sz="1600" dirty="0">
                <a:solidFill>
                  <a:schemeClr val="bg1"/>
                </a:solidFill>
              </a:rPr>
              <a:t>2. Provide a report about the patient's condition from his dentist.</a:t>
            </a:r>
            <a:endParaRPr lang="id-ID" sz="1600" dirty="0">
              <a:solidFill>
                <a:schemeClr val="bg1"/>
              </a:solidFill>
              <a:cs typeface="Segoe UI" panose="020B0502040204020203" pitchFamily="34" charset="0"/>
            </a:endParaRPr>
          </a:p>
        </p:txBody>
      </p:sp>
      <p:sp>
        <p:nvSpPr>
          <p:cNvPr id="36" name="Rectangle 35"/>
          <p:cNvSpPr/>
          <p:nvPr/>
        </p:nvSpPr>
        <p:spPr>
          <a:xfrm>
            <a:off x="9166404" y="3794143"/>
            <a:ext cx="2795539" cy="663515"/>
          </a:xfrm>
          <a:prstGeom prst="rect">
            <a:avLst/>
          </a:prstGeom>
        </p:spPr>
        <p:txBody>
          <a:bodyPr wrap="square">
            <a:spAutoFit/>
          </a:bodyPr>
          <a:lstStyle/>
          <a:p>
            <a:pPr>
              <a:lnSpc>
                <a:spcPct val="120000"/>
              </a:lnSpc>
            </a:pPr>
            <a:r>
              <a:rPr lang="en-US" sz="1600" dirty="0">
                <a:solidFill>
                  <a:schemeClr val="bg1"/>
                </a:solidFill>
              </a:rPr>
              <a:t>3. Helps save time for both patient and dentist</a:t>
            </a:r>
            <a:endParaRPr lang="id-ID" sz="1600" dirty="0">
              <a:solidFill>
                <a:schemeClr val="bg1"/>
              </a:solidFill>
              <a:cs typeface="Segoe UI" panose="020B0502040204020203" pitchFamily="34" charset="0"/>
            </a:endParaRPr>
          </a:p>
        </p:txBody>
      </p:sp>
      <p:sp>
        <p:nvSpPr>
          <p:cNvPr id="37" name="Rectangle 36"/>
          <p:cNvSpPr/>
          <p:nvPr/>
        </p:nvSpPr>
        <p:spPr>
          <a:xfrm>
            <a:off x="9166404" y="5384866"/>
            <a:ext cx="2795539" cy="663515"/>
          </a:xfrm>
          <a:prstGeom prst="rect">
            <a:avLst/>
          </a:prstGeom>
        </p:spPr>
        <p:txBody>
          <a:bodyPr wrap="square">
            <a:spAutoFit/>
          </a:bodyPr>
          <a:lstStyle/>
          <a:p>
            <a:pPr>
              <a:lnSpc>
                <a:spcPct val="120000"/>
              </a:lnSpc>
            </a:pPr>
            <a:r>
              <a:rPr lang="en-US" sz="1600" dirty="0">
                <a:solidFill>
                  <a:schemeClr val="bg1"/>
                </a:solidFill>
              </a:rPr>
              <a:t>4. Allows patient to book appointments online</a:t>
            </a:r>
            <a:endParaRPr lang="id-ID" sz="1600" dirty="0">
              <a:solidFill>
                <a:schemeClr val="bg1"/>
              </a:solidFill>
              <a:cs typeface="Segoe UI" panose="020B0502040204020203" pitchFamily="34" charset="0"/>
            </a:endParaRPr>
          </a:p>
        </p:txBody>
      </p:sp>
      <p:sp>
        <p:nvSpPr>
          <p:cNvPr id="39" name="Rectangle 38">
            <a:extLst>
              <a:ext uri="{FF2B5EF4-FFF2-40B4-BE49-F238E27FC236}">
                <a16:creationId xmlns:a16="http://schemas.microsoft.com/office/drawing/2014/main" id="{95386A63-6B19-4767-B181-146F4F49158E}"/>
              </a:ext>
            </a:extLst>
          </p:cNvPr>
          <p:cNvSpPr/>
          <p:nvPr/>
        </p:nvSpPr>
        <p:spPr>
          <a:xfrm>
            <a:off x="800100" y="2655310"/>
            <a:ext cx="3099661" cy="3626603"/>
          </a:xfrm>
          <a:prstGeom prst="rect">
            <a:avLst/>
          </a:prstGeom>
          <a:solidFill>
            <a:schemeClr val="bg1"/>
          </a:solidFill>
          <a:ln>
            <a:noFill/>
          </a:ln>
          <a:effectLst>
            <a:outerShdw blurRad="1054100" dist="457200" dir="792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E8C50953-64D6-4904-A9A2-8B75F55CA556}"/>
              </a:ext>
            </a:extLst>
          </p:cNvPr>
          <p:cNvSpPr/>
          <p:nvPr/>
        </p:nvSpPr>
        <p:spPr>
          <a:xfrm>
            <a:off x="4188646" y="2655310"/>
            <a:ext cx="3099661" cy="3626603"/>
          </a:xfrm>
          <a:prstGeom prst="rect">
            <a:avLst/>
          </a:prstGeom>
          <a:solidFill>
            <a:schemeClr val="bg1"/>
          </a:solidFill>
          <a:ln>
            <a:noFill/>
          </a:ln>
          <a:effectLst>
            <a:outerShdw blurRad="1054100" dist="457200" dir="79200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81476201-0E9E-42B1-A82E-231F649FCACD}"/>
              </a:ext>
            </a:extLst>
          </p:cNvPr>
          <p:cNvSpPr txBox="1"/>
          <p:nvPr/>
        </p:nvSpPr>
        <p:spPr>
          <a:xfrm>
            <a:off x="2803843" y="903093"/>
            <a:ext cx="5396205" cy="707886"/>
          </a:xfrm>
          <a:prstGeom prst="rect">
            <a:avLst/>
          </a:prstGeom>
          <a:noFill/>
        </p:spPr>
        <p:txBody>
          <a:bodyPr wrap="square" rtlCol="0">
            <a:spAutoFit/>
          </a:bodyPr>
          <a:lstStyle/>
          <a:p>
            <a:r>
              <a:rPr lang="en-US" sz="4000" b="1" dirty="0">
                <a:gradFill flip="none" rotWithShape="1">
                  <a:gsLst>
                    <a:gs pos="0">
                      <a:schemeClr val="accent2"/>
                    </a:gs>
                    <a:gs pos="100000">
                      <a:schemeClr val="accent4"/>
                    </a:gs>
                  </a:gsLst>
                  <a:lin ang="2700000" scaled="1"/>
                  <a:tileRect/>
                </a:gradFill>
                <a:cs typeface="Aharoni" panose="02010803020104030203" pitchFamily="2" charset="-79"/>
              </a:rPr>
              <a:t>Important</a:t>
            </a:r>
            <a:endParaRPr lang="en-US" sz="4000" b="1" dirty="0">
              <a:solidFill>
                <a:schemeClr val="tx1">
                  <a:lumMod val="85000"/>
                  <a:lumOff val="15000"/>
                </a:schemeClr>
              </a:solidFill>
              <a:cs typeface="Aharoni" panose="02010803020104030203" pitchFamily="2" charset="-79"/>
            </a:endParaRPr>
          </a:p>
        </p:txBody>
      </p:sp>
      <p:pic>
        <p:nvPicPr>
          <p:cNvPr id="4" name="صورة 3">
            <a:extLst>
              <a:ext uri="{FF2B5EF4-FFF2-40B4-BE49-F238E27FC236}">
                <a16:creationId xmlns:a16="http://schemas.microsoft.com/office/drawing/2014/main" id="{2EEBDE80-788C-89A1-C2C6-576D15E5C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557" y="2300081"/>
            <a:ext cx="3110750" cy="3993392"/>
          </a:xfrm>
          <a:prstGeom prst="rect">
            <a:avLst/>
          </a:prstGeom>
        </p:spPr>
      </p:pic>
      <p:pic>
        <p:nvPicPr>
          <p:cNvPr id="7" name="صورة 6">
            <a:extLst>
              <a:ext uri="{FF2B5EF4-FFF2-40B4-BE49-F238E27FC236}">
                <a16:creationId xmlns:a16="http://schemas.microsoft.com/office/drawing/2014/main" id="{81606BAE-AD02-6677-3C01-6231A7FC9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75" y="2311641"/>
            <a:ext cx="3162614" cy="3970272"/>
          </a:xfrm>
          <a:prstGeom prst="rect">
            <a:avLst/>
          </a:prstGeom>
        </p:spPr>
      </p:pic>
      <p:pic>
        <p:nvPicPr>
          <p:cNvPr id="41" name="صورة 40">
            <a:extLst>
              <a:ext uri="{FF2B5EF4-FFF2-40B4-BE49-F238E27FC236}">
                <a16:creationId xmlns:a16="http://schemas.microsoft.com/office/drawing/2014/main" id="{7F2F1BE6-1D32-45C7-B2C5-B1BD750A15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46" y="2311641"/>
            <a:ext cx="3109090" cy="3981832"/>
          </a:xfrm>
          <a:prstGeom prst="rect">
            <a:avLst/>
          </a:prstGeom>
        </p:spPr>
      </p:pic>
    </p:spTree>
    <p:extLst>
      <p:ext uri="{BB962C8B-B14F-4D97-AF65-F5344CB8AC3E}">
        <p14:creationId xmlns:p14="http://schemas.microsoft.com/office/powerpoint/2010/main" val="3622025094"/>
      </p:ext>
    </p:extLst>
  </p:cSld>
  <p:clrMapOvr>
    <a:masterClrMapping/>
  </p:clrMapOvr>
  <p:transition spd="slow" advClick="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ircle: Hollow 37">
            <a:extLst>
              <a:ext uri="{FF2B5EF4-FFF2-40B4-BE49-F238E27FC236}">
                <a16:creationId xmlns:a16="http://schemas.microsoft.com/office/drawing/2014/main" id="{689B8D35-A8CC-4278-BDF5-95F779099C6D}"/>
              </a:ext>
            </a:extLst>
          </p:cNvPr>
          <p:cNvSpPr/>
          <p:nvPr/>
        </p:nvSpPr>
        <p:spPr>
          <a:xfrm>
            <a:off x="53033" y="-1"/>
            <a:ext cx="7179748" cy="6858001"/>
          </a:xfrm>
          <a:prstGeom prst="donut">
            <a:avLst>
              <a:gd name="adj" fmla="val 7591"/>
            </a:avLst>
          </a:prstGeom>
          <a:gradFill>
            <a:gsLst>
              <a:gs pos="0">
                <a:schemeClr val="accent2"/>
              </a:gs>
              <a:gs pos="100000">
                <a:schemeClr val="accent4"/>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عنصر نائب للصورة 3">
            <a:extLst>
              <a:ext uri="{FF2B5EF4-FFF2-40B4-BE49-F238E27FC236}">
                <a16:creationId xmlns:a16="http://schemas.microsoft.com/office/drawing/2014/main" id="{663520BA-C494-660E-B2F0-8C333C84B26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1224" r="11224"/>
          <a:stretch>
            <a:fillRect/>
          </a:stretch>
        </p:blipFill>
        <p:spPr>
          <a:xfrm>
            <a:off x="3642907" y="167182"/>
            <a:ext cx="3143502" cy="4053365"/>
          </a:xfrm>
        </p:spPr>
      </p:pic>
      <p:sp>
        <p:nvSpPr>
          <p:cNvPr id="46" name="TextBox 45">
            <a:extLst>
              <a:ext uri="{FF2B5EF4-FFF2-40B4-BE49-F238E27FC236}">
                <a16:creationId xmlns:a16="http://schemas.microsoft.com/office/drawing/2014/main" id="{B01C1E13-B135-4815-9095-9A5E38473AE4}"/>
              </a:ext>
            </a:extLst>
          </p:cNvPr>
          <p:cNvSpPr txBox="1"/>
          <p:nvPr/>
        </p:nvSpPr>
        <p:spPr>
          <a:xfrm>
            <a:off x="7954708" y="2281555"/>
            <a:ext cx="3539770" cy="1938992"/>
          </a:xfrm>
          <a:prstGeom prst="rect">
            <a:avLst/>
          </a:prstGeom>
          <a:noFill/>
        </p:spPr>
        <p:txBody>
          <a:bodyPr wrap="square" rtlCol="0">
            <a:spAutoFit/>
          </a:bodyPr>
          <a:lstStyle/>
          <a:p>
            <a:pPr>
              <a:lnSpc>
                <a:spcPct val="150000"/>
              </a:lnSpc>
            </a:pPr>
            <a:r>
              <a:rPr lang="en-US" sz="1600" dirty="0"/>
              <a:t>Digital Transformation in Clinic Management and Improving Efficiency:</a:t>
            </a:r>
          </a:p>
          <a:p>
            <a:pPr>
              <a:lnSpc>
                <a:spcPct val="150000"/>
              </a:lnSpc>
            </a:pPr>
            <a:endParaRPr lang="en-US" sz="1600" dirty="0"/>
          </a:p>
          <a:p>
            <a:pPr algn="just"/>
            <a:r>
              <a:rPr lang="en-US" sz="1200" b="0" i="0" dirty="0">
                <a:solidFill>
                  <a:schemeClr val="bg1">
                    <a:lumMod val="50000"/>
                  </a:schemeClr>
                </a:solidFill>
                <a:effectLst/>
                <a:latin typeface="Roboto" panose="02000000000000000000" pitchFamily="2" charset="0"/>
              </a:rPr>
              <a:t>Digital clinic management systems decrease errors and increase efficiency. For example, they cut errors by 40% and enhance appointment scheduling by 35%.</a:t>
            </a:r>
            <a:endParaRPr lang="en-US" sz="1200" dirty="0">
              <a:solidFill>
                <a:schemeClr val="bg1">
                  <a:lumMod val="50000"/>
                </a:schemeClr>
              </a:solidFill>
            </a:endParaRPr>
          </a:p>
        </p:txBody>
      </p:sp>
      <p:sp>
        <p:nvSpPr>
          <p:cNvPr id="48" name="TextBox 47">
            <a:extLst>
              <a:ext uri="{FF2B5EF4-FFF2-40B4-BE49-F238E27FC236}">
                <a16:creationId xmlns:a16="http://schemas.microsoft.com/office/drawing/2014/main" id="{DB20738A-449E-4FF7-9A64-230568796394}"/>
              </a:ext>
            </a:extLst>
          </p:cNvPr>
          <p:cNvSpPr txBox="1"/>
          <p:nvPr/>
        </p:nvSpPr>
        <p:spPr>
          <a:xfrm>
            <a:off x="7931495" y="1130926"/>
            <a:ext cx="4207472" cy="646331"/>
          </a:xfrm>
          <a:prstGeom prst="rect">
            <a:avLst/>
          </a:prstGeom>
          <a:noFill/>
        </p:spPr>
        <p:txBody>
          <a:bodyPr wrap="square" rtlCol="0">
            <a:spAutoFit/>
          </a:bodyPr>
          <a:lstStyle/>
          <a:p>
            <a:r>
              <a:rPr lang="en-US" sz="3600" b="1" dirty="0">
                <a:gradFill flip="none" rotWithShape="1">
                  <a:gsLst>
                    <a:gs pos="0">
                      <a:schemeClr val="accent2"/>
                    </a:gs>
                    <a:gs pos="100000">
                      <a:schemeClr val="accent4"/>
                    </a:gs>
                  </a:gsLst>
                  <a:lin ang="2700000" scaled="1"/>
                  <a:tileRect/>
                </a:gradFill>
                <a:cs typeface="Aharoni" panose="02010803020104030203" pitchFamily="2" charset="-79"/>
              </a:rPr>
              <a:t>Literature review</a:t>
            </a:r>
            <a:endParaRPr lang="en-US" sz="3600" b="1" dirty="0">
              <a:solidFill>
                <a:schemeClr val="tx1">
                  <a:lumMod val="85000"/>
                  <a:lumOff val="15000"/>
                </a:schemeClr>
              </a:solidFill>
              <a:cs typeface="Aharoni" panose="02010803020104030203" pitchFamily="2" charset="-79"/>
            </a:endParaRPr>
          </a:p>
        </p:txBody>
      </p:sp>
      <p:pic>
        <p:nvPicPr>
          <p:cNvPr id="27" name="عنصر نائب للصورة 26">
            <a:extLst>
              <a:ext uri="{FF2B5EF4-FFF2-40B4-BE49-F238E27FC236}">
                <a16:creationId xmlns:a16="http://schemas.microsoft.com/office/drawing/2014/main" id="{97C34B60-8420-D7D7-3416-F7C876B7675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1224" r="11224"/>
          <a:stretch>
            <a:fillRect/>
          </a:stretch>
        </p:blipFill>
        <p:spPr>
          <a:xfrm>
            <a:off x="697522" y="2984494"/>
            <a:ext cx="2596028" cy="3347382"/>
          </a:xfrm>
        </p:spPr>
      </p:pic>
    </p:spTree>
    <p:extLst>
      <p:ext uri="{BB962C8B-B14F-4D97-AF65-F5344CB8AC3E}">
        <p14:creationId xmlns:p14="http://schemas.microsoft.com/office/powerpoint/2010/main" val="2187245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7755-CCBF-510E-6494-50DCC7AD1E8F}"/>
            </a:ext>
          </a:extLst>
        </p:cNvPr>
        <p:cNvGrpSpPr/>
        <p:nvPr/>
      </p:nvGrpSpPr>
      <p:grpSpPr>
        <a:xfrm>
          <a:off x="0" y="0"/>
          <a:ext cx="0" cy="0"/>
          <a:chOff x="0" y="0"/>
          <a:chExt cx="0" cy="0"/>
        </a:xfrm>
      </p:grpSpPr>
      <p:sp>
        <p:nvSpPr>
          <p:cNvPr id="38" name="Circle: Hollow 37">
            <a:extLst>
              <a:ext uri="{FF2B5EF4-FFF2-40B4-BE49-F238E27FC236}">
                <a16:creationId xmlns:a16="http://schemas.microsoft.com/office/drawing/2014/main" id="{93937FB4-0E66-BED8-FF85-4194E13656DA}"/>
              </a:ext>
            </a:extLst>
          </p:cNvPr>
          <p:cNvSpPr/>
          <p:nvPr/>
        </p:nvSpPr>
        <p:spPr>
          <a:xfrm>
            <a:off x="53033" y="-1"/>
            <a:ext cx="7179748" cy="6858001"/>
          </a:xfrm>
          <a:prstGeom prst="donut">
            <a:avLst>
              <a:gd name="adj" fmla="val 7591"/>
            </a:avLst>
          </a:prstGeom>
          <a:gradFill>
            <a:gsLst>
              <a:gs pos="0">
                <a:schemeClr val="accent2"/>
              </a:gs>
              <a:gs pos="100000">
                <a:schemeClr val="accent4"/>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607FEEFD-C63B-6700-9207-FDAA06064CF4}"/>
              </a:ext>
            </a:extLst>
          </p:cNvPr>
          <p:cNvSpPr txBox="1"/>
          <p:nvPr/>
        </p:nvSpPr>
        <p:spPr>
          <a:xfrm>
            <a:off x="7931495" y="2391824"/>
            <a:ext cx="3148912" cy="1938992"/>
          </a:xfrm>
          <a:prstGeom prst="rect">
            <a:avLst/>
          </a:prstGeom>
          <a:noFill/>
        </p:spPr>
        <p:txBody>
          <a:bodyPr wrap="square" lIns="91440" tIns="45720" rIns="91440" bIns="45720" rtlCol="0">
            <a:spAutoFit/>
          </a:bodyPr>
          <a:lstStyle/>
          <a:p>
            <a:pPr>
              <a:lnSpc>
                <a:spcPct val="150000"/>
              </a:lnSpc>
            </a:pPr>
            <a:r>
              <a:rPr lang="en-US" sz="1600" dirty="0"/>
              <a:t>The role of mobile applications in improving patient engagement:</a:t>
            </a:r>
          </a:p>
          <a:p>
            <a:pPr>
              <a:lnSpc>
                <a:spcPct val="150000"/>
              </a:lnSpc>
            </a:pPr>
            <a:endParaRPr lang="en-US" sz="1600" dirty="0"/>
          </a:p>
          <a:p>
            <a:pPr algn="just"/>
            <a:r>
              <a:rPr lang="en-US" sz="1200" b="0" i="0" dirty="0">
                <a:solidFill>
                  <a:schemeClr val="bg1">
                    <a:lumMod val="50000"/>
                  </a:schemeClr>
                </a:solidFill>
                <a:effectLst/>
                <a:latin typeface="Roboto" panose="02000000000000000000" pitchFamily="2" charset="0"/>
              </a:rPr>
              <a:t>By enabling remote scheduling and reminders, health apps help patients be happier and cut down on 20% of missed appointments.</a:t>
            </a:r>
            <a:endParaRPr lang="en-US" sz="1200" dirty="0">
              <a:solidFill>
                <a:schemeClr val="bg1">
                  <a:lumMod val="50000"/>
                </a:schemeClr>
              </a:solidFill>
            </a:endParaRPr>
          </a:p>
        </p:txBody>
      </p:sp>
      <p:sp>
        <p:nvSpPr>
          <p:cNvPr id="48" name="TextBox 47">
            <a:extLst>
              <a:ext uri="{FF2B5EF4-FFF2-40B4-BE49-F238E27FC236}">
                <a16:creationId xmlns:a16="http://schemas.microsoft.com/office/drawing/2014/main" id="{EF2D7AD9-3AA3-2AF6-5CD7-DDC7AA289473}"/>
              </a:ext>
            </a:extLst>
          </p:cNvPr>
          <p:cNvSpPr txBox="1"/>
          <p:nvPr/>
        </p:nvSpPr>
        <p:spPr>
          <a:xfrm>
            <a:off x="7931495" y="1130926"/>
            <a:ext cx="4207472" cy="646331"/>
          </a:xfrm>
          <a:prstGeom prst="rect">
            <a:avLst/>
          </a:prstGeom>
          <a:noFill/>
        </p:spPr>
        <p:txBody>
          <a:bodyPr wrap="square" rtlCol="0">
            <a:spAutoFit/>
          </a:bodyPr>
          <a:lstStyle/>
          <a:p>
            <a:r>
              <a:rPr lang="en-US" sz="3600" b="1" dirty="0">
                <a:gradFill flip="none" rotWithShape="1">
                  <a:gsLst>
                    <a:gs pos="0">
                      <a:schemeClr val="accent2"/>
                    </a:gs>
                    <a:gs pos="100000">
                      <a:schemeClr val="accent4"/>
                    </a:gs>
                  </a:gsLst>
                  <a:lin ang="2700000" scaled="1"/>
                  <a:tileRect/>
                </a:gradFill>
                <a:cs typeface="Aharoni" panose="02010803020104030203" pitchFamily="2" charset="-79"/>
              </a:rPr>
              <a:t>Literature review</a:t>
            </a:r>
            <a:endParaRPr lang="en-US" sz="3600" b="1" dirty="0">
              <a:solidFill>
                <a:schemeClr val="tx1">
                  <a:lumMod val="85000"/>
                  <a:lumOff val="15000"/>
                </a:schemeClr>
              </a:solidFill>
              <a:cs typeface="Aharoni" panose="02010803020104030203" pitchFamily="2" charset="-79"/>
            </a:endParaRPr>
          </a:p>
        </p:txBody>
      </p:sp>
      <p:pic>
        <p:nvPicPr>
          <p:cNvPr id="6" name="عنصر نائب للصورة 5">
            <a:extLst>
              <a:ext uri="{FF2B5EF4-FFF2-40B4-BE49-F238E27FC236}">
                <a16:creationId xmlns:a16="http://schemas.microsoft.com/office/drawing/2014/main" id="{9B56CBDF-5F4F-E7FD-7B47-4C8B0C46177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1206" r="11206"/>
          <a:stretch>
            <a:fillRect/>
          </a:stretch>
        </p:blipFill>
        <p:spPr>
          <a:xfrm>
            <a:off x="703263" y="2865438"/>
            <a:ext cx="2676525" cy="3449637"/>
          </a:xfrm>
        </p:spPr>
      </p:pic>
      <p:pic>
        <p:nvPicPr>
          <p:cNvPr id="16" name="عنصر نائب للصورة 15">
            <a:extLst>
              <a:ext uri="{FF2B5EF4-FFF2-40B4-BE49-F238E27FC236}">
                <a16:creationId xmlns:a16="http://schemas.microsoft.com/office/drawing/2014/main" id="{A87476B8-0B45-567B-3BFD-7A7A0EE273E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7179" b="7179"/>
          <a:stretch>
            <a:fillRect/>
          </a:stretch>
        </p:blipFill>
        <p:spPr>
          <a:xfrm>
            <a:off x="3643313" y="196850"/>
            <a:ext cx="3229435" cy="4164859"/>
          </a:xfrm>
        </p:spPr>
      </p:pic>
    </p:spTree>
    <p:extLst>
      <p:ext uri="{BB962C8B-B14F-4D97-AF65-F5344CB8AC3E}">
        <p14:creationId xmlns:p14="http://schemas.microsoft.com/office/powerpoint/2010/main" val="1855118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C91A1-F9BD-447C-D51C-8A9C06DE2355}"/>
            </a:ext>
          </a:extLst>
        </p:cNvPr>
        <p:cNvGrpSpPr/>
        <p:nvPr/>
      </p:nvGrpSpPr>
      <p:grpSpPr>
        <a:xfrm>
          <a:off x="0" y="0"/>
          <a:ext cx="0" cy="0"/>
          <a:chOff x="0" y="0"/>
          <a:chExt cx="0" cy="0"/>
        </a:xfrm>
      </p:grpSpPr>
      <p:sp>
        <p:nvSpPr>
          <p:cNvPr id="38" name="Circle: Hollow 37">
            <a:extLst>
              <a:ext uri="{FF2B5EF4-FFF2-40B4-BE49-F238E27FC236}">
                <a16:creationId xmlns:a16="http://schemas.microsoft.com/office/drawing/2014/main" id="{7629DA89-6662-DCD2-80AA-89EDFBBC5F6D}"/>
              </a:ext>
            </a:extLst>
          </p:cNvPr>
          <p:cNvSpPr/>
          <p:nvPr/>
        </p:nvSpPr>
        <p:spPr>
          <a:xfrm>
            <a:off x="53033" y="-1"/>
            <a:ext cx="7179748" cy="6858001"/>
          </a:xfrm>
          <a:prstGeom prst="donut">
            <a:avLst>
              <a:gd name="adj" fmla="val 7591"/>
            </a:avLst>
          </a:prstGeom>
          <a:gradFill>
            <a:gsLst>
              <a:gs pos="0">
                <a:schemeClr val="accent2"/>
              </a:gs>
              <a:gs pos="100000">
                <a:schemeClr val="accent4"/>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1920DC81-11DE-3BB0-CDFF-CAEF5BA47710}"/>
              </a:ext>
            </a:extLst>
          </p:cNvPr>
          <p:cNvSpPr txBox="1"/>
          <p:nvPr/>
        </p:nvSpPr>
        <p:spPr>
          <a:xfrm>
            <a:off x="7931495" y="2391824"/>
            <a:ext cx="3148912" cy="1694503"/>
          </a:xfrm>
          <a:prstGeom prst="rect">
            <a:avLst/>
          </a:prstGeom>
          <a:noFill/>
        </p:spPr>
        <p:txBody>
          <a:bodyPr wrap="square" lIns="91440" tIns="45720" rIns="91440" bIns="45720" rtlCol="0">
            <a:spAutoFit/>
          </a:bodyPr>
          <a:lstStyle/>
          <a:p>
            <a:pPr algn="l"/>
            <a:r>
              <a:rPr lang="en-US" sz="1600" dirty="0"/>
              <a:t>User-driven interactive design</a:t>
            </a:r>
          </a:p>
          <a:p>
            <a:pPr>
              <a:lnSpc>
                <a:spcPct val="150000"/>
              </a:lnSpc>
            </a:pPr>
            <a:endParaRPr lang="en-US" sz="1200" b="0" i="0" dirty="0">
              <a:solidFill>
                <a:schemeClr val="bg1">
                  <a:lumMod val="50000"/>
                </a:schemeClr>
              </a:solidFill>
              <a:effectLst/>
              <a:latin typeface="Roboto" panose="02000000000000000000" pitchFamily="2" charset="0"/>
            </a:endParaRPr>
          </a:p>
          <a:p>
            <a:pPr algn="just">
              <a:lnSpc>
                <a:spcPct val="150000"/>
              </a:lnSpc>
            </a:pPr>
            <a:r>
              <a:rPr lang="en-US" sz="1200" b="0" i="0" dirty="0">
                <a:solidFill>
                  <a:schemeClr val="bg1">
                    <a:lumMod val="50000"/>
                  </a:schemeClr>
                </a:solidFill>
                <a:effectLst/>
                <a:latin typeface="Roboto" panose="02000000000000000000" pitchFamily="2" charset="0"/>
              </a:rPr>
              <a:t>Health applications improve patient-clinician engagement by enabling remote appointment scheduling, reminders, and consultations.</a:t>
            </a:r>
            <a:endParaRPr lang="en-US" sz="1200" dirty="0">
              <a:solidFill>
                <a:schemeClr val="bg1">
                  <a:lumMod val="50000"/>
                </a:schemeClr>
              </a:solidFill>
              <a:ea typeface="Roboto Thin" charset="0"/>
              <a:cs typeface="Roboto Thin" charset="0"/>
            </a:endParaRPr>
          </a:p>
        </p:txBody>
      </p:sp>
      <p:sp>
        <p:nvSpPr>
          <p:cNvPr id="48" name="TextBox 47">
            <a:extLst>
              <a:ext uri="{FF2B5EF4-FFF2-40B4-BE49-F238E27FC236}">
                <a16:creationId xmlns:a16="http://schemas.microsoft.com/office/drawing/2014/main" id="{DE7BB31A-5254-1B48-A9B0-4EB5F4BA92EF}"/>
              </a:ext>
            </a:extLst>
          </p:cNvPr>
          <p:cNvSpPr txBox="1"/>
          <p:nvPr/>
        </p:nvSpPr>
        <p:spPr>
          <a:xfrm>
            <a:off x="7931495" y="1130926"/>
            <a:ext cx="4207472" cy="646331"/>
          </a:xfrm>
          <a:prstGeom prst="rect">
            <a:avLst/>
          </a:prstGeom>
          <a:noFill/>
        </p:spPr>
        <p:txBody>
          <a:bodyPr wrap="square" rtlCol="0">
            <a:spAutoFit/>
          </a:bodyPr>
          <a:lstStyle/>
          <a:p>
            <a:r>
              <a:rPr lang="en-US" sz="3600" b="1" dirty="0">
                <a:gradFill flip="none" rotWithShape="1">
                  <a:gsLst>
                    <a:gs pos="0">
                      <a:schemeClr val="accent2"/>
                    </a:gs>
                    <a:gs pos="100000">
                      <a:schemeClr val="accent4"/>
                    </a:gs>
                  </a:gsLst>
                  <a:lin ang="2700000" scaled="1"/>
                  <a:tileRect/>
                </a:gradFill>
                <a:cs typeface="Aharoni" panose="02010803020104030203" pitchFamily="2" charset="-79"/>
              </a:rPr>
              <a:t>Literature review</a:t>
            </a:r>
            <a:endParaRPr lang="en-US" sz="3600" b="1" dirty="0">
              <a:solidFill>
                <a:schemeClr val="tx1">
                  <a:lumMod val="85000"/>
                  <a:lumOff val="15000"/>
                </a:schemeClr>
              </a:solidFill>
              <a:cs typeface="Aharoni" panose="02010803020104030203" pitchFamily="2" charset="-79"/>
            </a:endParaRPr>
          </a:p>
        </p:txBody>
      </p:sp>
      <p:pic>
        <p:nvPicPr>
          <p:cNvPr id="14" name="عنصر نائب للصورة 13">
            <a:extLst>
              <a:ext uri="{FF2B5EF4-FFF2-40B4-BE49-F238E27FC236}">
                <a16:creationId xmlns:a16="http://schemas.microsoft.com/office/drawing/2014/main" id="{323A86C5-0365-4495-62F9-A7E0657E106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1243" r="11243"/>
          <a:stretch>
            <a:fillRect/>
          </a:stretch>
        </p:blipFill>
        <p:spPr>
          <a:xfrm>
            <a:off x="893506" y="2974513"/>
            <a:ext cx="2495550" cy="3219450"/>
          </a:xfrm>
        </p:spPr>
      </p:pic>
      <p:pic>
        <p:nvPicPr>
          <p:cNvPr id="19" name="عنصر نائب للصورة 18">
            <a:extLst>
              <a:ext uri="{FF2B5EF4-FFF2-40B4-BE49-F238E27FC236}">
                <a16:creationId xmlns:a16="http://schemas.microsoft.com/office/drawing/2014/main" id="{E55E3C97-FA6C-3061-D951-F9812E73FC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4147" r="24147"/>
          <a:stretch>
            <a:fillRect/>
          </a:stretch>
        </p:blipFill>
        <p:spPr>
          <a:xfrm>
            <a:off x="3642907" y="216311"/>
            <a:ext cx="3190678" cy="4113852"/>
          </a:xfrm>
        </p:spPr>
      </p:pic>
    </p:spTree>
    <p:extLst>
      <p:ext uri="{BB962C8B-B14F-4D97-AF65-F5344CB8AC3E}">
        <p14:creationId xmlns:p14="http://schemas.microsoft.com/office/powerpoint/2010/main" val="361405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581157" y="1517360"/>
            <a:ext cx="3265488" cy="1316038"/>
            <a:chOff x="2308036" y="2963863"/>
            <a:chExt cx="3265488" cy="1316038"/>
          </a:xfrm>
        </p:grpSpPr>
        <p:sp>
          <p:nvSpPr>
            <p:cNvPr id="54" name="Rectangle 53"/>
            <p:cNvSpPr/>
            <p:nvPr/>
          </p:nvSpPr>
          <p:spPr bwMode="auto">
            <a:xfrm>
              <a:off x="2308036" y="3398838"/>
              <a:ext cx="3265488" cy="881063"/>
            </a:xfrm>
            <a:prstGeom prst="rect">
              <a:avLst/>
            </a:prstGeom>
            <a:gradFill flip="none" rotWithShape="1">
              <a:gsLst>
                <a:gs pos="10000">
                  <a:schemeClr val="accent1">
                    <a:lumMod val="50000"/>
                  </a:schemeClr>
                </a:gs>
                <a:gs pos="50000">
                  <a:schemeClr val="accent1"/>
                </a:gs>
                <a:gs pos="100000">
                  <a:schemeClr val="accent1"/>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56" name="Freeform 16"/>
            <p:cNvSpPr/>
            <p:nvPr/>
          </p:nvSpPr>
          <p:spPr>
            <a:xfrm>
              <a:off x="2308036" y="2963863"/>
              <a:ext cx="1101725" cy="1312863"/>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57" name="TextBox 56"/>
            <p:cNvSpPr txBox="1"/>
            <p:nvPr/>
          </p:nvSpPr>
          <p:spPr>
            <a:xfrm>
              <a:off x="2514747" y="3331510"/>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dirty="0">
                  <a:solidFill>
                    <a:schemeClr val="bg1"/>
                  </a:solidFill>
                  <a:ea typeface="Verdana" pitchFamily="34" charset="0"/>
                  <a:cs typeface="Segoe UI" panose="020B0502040204020203" pitchFamily="34" charset="0"/>
                </a:rPr>
                <a:t>01</a:t>
              </a:r>
            </a:p>
          </p:txBody>
        </p:sp>
      </p:grpSp>
      <p:grpSp>
        <p:nvGrpSpPr>
          <p:cNvPr id="59" name="Group 58"/>
          <p:cNvGrpSpPr/>
          <p:nvPr/>
        </p:nvGrpSpPr>
        <p:grpSpPr>
          <a:xfrm>
            <a:off x="1258770" y="4112987"/>
            <a:ext cx="4587875" cy="1325563"/>
            <a:chOff x="985649" y="2089151"/>
            <a:chExt cx="4587875" cy="1325563"/>
          </a:xfrm>
        </p:grpSpPr>
        <p:sp>
          <p:nvSpPr>
            <p:cNvPr id="60" name="Rectangle 59"/>
            <p:cNvSpPr/>
            <p:nvPr/>
          </p:nvSpPr>
          <p:spPr bwMode="auto">
            <a:xfrm>
              <a:off x="987236" y="2541589"/>
              <a:ext cx="4586288" cy="873125"/>
            </a:xfrm>
            <a:prstGeom prst="rect">
              <a:avLst/>
            </a:prstGeom>
            <a:gradFill>
              <a:gsLst>
                <a:gs pos="10000">
                  <a:schemeClr val="accent4">
                    <a:lumMod val="50000"/>
                  </a:schemeClr>
                </a:gs>
                <a:gs pos="50000">
                  <a:schemeClr val="accent4"/>
                </a:gs>
                <a:gs pos="100000">
                  <a:schemeClr val="accent4"/>
                </a:gs>
              </a:gsLst>
              <a:lin ang="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61" name="Freeform 15"/>
            <p:cNvSpPr/>
            <p:nvPr/>
          </p:nvSpPr>
          <p:spPr>
            <a:xfrm>
              <a:off x="985649" y="2089151"/>
              <a:ext cx="1101725" cy="1312862"/>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62" name="TextBox 61"/>
            <p:cNvSpPr txBox="1"/>
            <p:nvPr/>
          </p:nvSpPr>
          <p:spPr>
            <a:xfrm>
              <a:off x="1149731" y="2465734"/>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dirty="0">
                  <a:solidFill>
                    <a:schemeClr val="bg1"/>
                  </a:solidFill>
                  <a:ea typeface="Verdana" pitchFamily="34" charset="0"/>
                  <a:cs typeface="Segoe UI" panose="020B0502040204020203" pitchFamily="34" charset="0"/>
                </a:rPr>
                <a:t>04</a:t>
              </a:r>
            </a:p>
          </p:txBody>
        </p:sp>
      </p:grpSp>
      <p:grpSp>
        <p:nvGrpSpPr>
          <p:cNvPr id="31" name="Group 30"/>
          <p:cNvGrpSpPr/>
          <p:nvPr/>
        </p:nvGrpSpPr>
        <p:grpSpPr>
          <a:xfrm>
            <a:off x="1258770" y="2374901"/>
            <a:ext cx="4587875" cy="1325563"/>
            <a:chOff x="985649" y="2089151"/>
            <a:chExt cx="4587875" cy="1325563"/>
          </a:xfrm>
        </p:grpSpPr>
        <p:sp>
          <p:nvSpPr>
            <p:cNvPr id="32" name="Rectangle 31"/>
            <p:cNvSpPr/>
            <p:nvPr/>
          </p:nvSpPr>
          <p:spPr bwMode="auto">
            <a:xfrm>
              <a:off x="987236" y="2541589"/>
              <a:ext cx="4586288" cy="873125"/>
            </a:xfrm>
            <a:prstGeom prst="rect">
              <a:avLst/>
            </a:prstGeom>
            <a:gradFill>
              <a:gsLst>
                <a:gs pos="10000">
                  <a:schemeClr val="accent2">
                    <a:lumMod val="50000"/>
                  </a:schemeClr>
                </a:gs>
                <a:gs pos="50000">
                  <a:schemeClr val="accent2"/>
                </a:gs>
                <a:gs pos="100000">
                  <a:schemeClr val="accent2"/>
                </a:gs>
              </a:gsLst>
              <a:lin ang="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33" name="Freeform 15"/>
            <p:cNvSpPr/>
            <p:nvPr/>
          </p:nvSpPr>
          <p:spPr>
            <a:xfrm>
              <a:off x="985649" y="2089151"/>
              <a:ext cx="1101725" cy="1312862"/>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34" name="TextBox 33"/>
            <p:cNvSpPr txBox="1"/>
            <p:nvPr/>
          </p:nvSpPr>
          <p:spPr>
            <a:xfrm>
              <a:off x="1149731" y="2465734"/>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dirty="0">
                  <a:solidFill>
                    <a:schemeClr val="bg1"/>
                  </a:solidFill>
                  <a:ea typeface="Verdana" pitchFamily="34" charset="0"/>
                  <a:cs typeface="Segoe UI" panose="020B0502040204020203" pitchFamily="34" charset="0"/>
                </a:rPr>
                <a:t>02</a:t>
              </a:r>
            </a:p>
          </p:txBody>
        </p:sp>
      </p:grpSp>
      <p:sp>
        <p:nvSpPr>
          <p:cNvPr id="65" name="TextBox 64"/>
          <p:cNvSpPr txBox="1"/>
          <p:nvPr/>
        </p:nvSpPr>
        <p:spPr>
          <a:xfrm>
            <a:off x="4056103" y="2115170"/>
            <a:ext cx="1923353" cy="553998"/>
          </a:xfrm>
          <a:prstGeom prst="rect">
            <a:avLst/>
          </a:prstGeom>
          <a:noFill/>
        </p:spPr>
        <p:txBody>
          <a:bodyPr wrap="square" lIns="0" tIns="0" rIns="0" bIns="0" rtlCol="0">
            <a:spAutoFit/>
          </a:bodyPr>
          <a:lstStyle/>
          <a:p>
            <a:r>
              <a:rPr lang="en-US" dirty="0">
                <a:solidFill>
                  <a:schemeClr val="bg1"/>
                </a:solidFill>
              </a:rPr>
              <a:t>Requirement Analysis</a:t>
            </a:r>
            <a:endParaRPr lang="en-IN" sz="1100" dirty="0">
              <a:solidFill>
                <a:schemeClr val="bg1"/>
              </a:solidFill>
              <a:cs typeface="Segoe UI Light" panose="020B0502040204020203" pitchFamily="34" charset="0"/>
            </a:endParaRPr>
          </a:p>
        </p:txBody>
      </p:sp>
      <p:grpSp>
        <p:nvGrpSpPr>
          <p:cNvPr id="68" name="Group 67"/>
          <p:cNvGrpSpPr/>
          <p:nvPr/>
        </p:nvGrpSpPr>
        <p:grpSpPr>
          <a:xfrm>
            <a:off x="2581157" y="5004302"/>
            <a:ext cx="3265488" cy="1316038"/>
            <a:chOff x="2308036" y="2963863"/>
            <a:chExt cx="3265488" cy="1316038"/>
          </a:xfrm>
        </p:grpSpPr>
        <p:sp>
          <p:nvSpPr>
            <p:cNvPr id="69" name="Rectangle 68"/>
            <p:cNvSpPr/>
            <p:nvPr/>
          </p:nvSpPr>
          <p:spPr bwMode="auto">
            <a:xfrm>
              <a:off x="2308036" y="3398838"/>
              <a:ext cx="3265488" cy="881063"/>
            </a:xfrm>
            <a:prstGeom prst="rect">
              <a:avLst/>
            </a:prstGeom>
            <a:gradFill flip="none" rotWithShape="1">
              <a:gsLst>
                <a:gs pos="10000">
                  <a:schemeClr val="accent5">
                    <a:lumMod val="50000"/>
                  </a:schemeClr>
                </a:gs>
                <a:gs pos="50000">
                  <a:schemeClr val="accent5"/>
                </a:gs>
                <a:gs pos="100000">
                  <a:schemeClr val="accent5"/>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70" name="Freeform 16"/>
            <p:cNvSpPr/>
            <p:nvPr/>
          </p:nvSpPr>
          <p:spPr>
            <a:xfrm>
              <a:off x="2308036" y="2963863"/>
              <a:ext cx="1101725" cy="1312863"/>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71" name="TextBox 70"/>
            <p:cNvSpPr txBox="1"/>
            <p:nvPr/>
          </p:nvSpPr>
          <p:spPr>
            <a:xfrm>
              <a:off x="2514747" y="3331510"/>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dirty="0">
                  <a:solidFill>
                    <a:schemeClr val="bg1"/>
                  </a:solidFill>
                  <a:ea typeface="Verdana" pitchFamily="34" charset="0"/>
                  <a:cs typeface="Segoe UI" panose="020B0502040204020203" pitchFamily="34" charset="0"/>
                </a:rPr>
                <a:t>05</a:t>
              </a:r>
            </a:p>
          </p:txBody>
        </p:sp>
      </p:grpSp>
      <p:sp>
        <p:nvSpPr>
          <p:cNvPr id="67" name="TextBox 66"/>
          <p:cNvSpPr txBox="1"/>
          <p:nvPr/>
        </p:nvSpPr>
        <p:spPr>
          <a:xfrm>
            <a:off x="4056102" y="5701766"/>
            <a:ext cx="1923353" cy="276999"/>
          </a:xfrm>
          <a:prstGeom prst="rect">
            <a:avLst/>
          </a:prstGeom>
          <a:noFill/>
        </p:spPr>
        <p:txBody>
          <a:bodyPr wrap="square" lIns="0" tIns="0" rIns="0" bIns="0" rtlCol="0">
            <a:spAutoFit/>
          </a:bodyPr>
          <a:lstStyle/>
          <a:p>
            <a:r>
              <a:rPr lang="en-US" dirty="0">
                <a:solidFill>
                  <a:schemeClr val="bg1"/>
                </a:solidFill>
              </a:rPr>
              <a:t>Deployment</a:t>
            </a:r>
            <a:endParaRPr lang="en-IN" sz="1100" dirty="0">
              <a:solidFill>
                <a:schemeClr val="bg1"/>
              </a:solidFill>
              <a:cs typeface="Segoe UI Light" panose="020B0502040204020203" pitchFamily="34" charset="0"/>
            </a:endParaRPr>
          </a:p>
        </p:txBody>
      </p:sp>
      <p:sp>
        <p:nvSpPr>
          <p:cNvPr id="72" name="TextBox 71"/>
          <p:cNvSpPr txBox="1"/>
          <p:nvPr/>
        </p:nvSpPr>
        <p:spPr>
          <a:xfrm>
            <a:off x="4056102" y="3101832"/>
            <a:ext cx="812047" cy="276999"/>
          </a:xfrm>
          <a:prstGeom prst="rect">
            <a:avLst/>
          </a:prstGeom>
          <a:noFill/>
        </p:spPr>
        <p:txBody>
          <a:bodyPr wrap="square" lIns="0" tIns="0" rIns="0" bIns="0" rtlCol="0">
            <a:spAutoFit/>
          </a:bodyPr>
          <a:lstStyle/>
          <a:p>
            <a:r>
              <a:rPr lang="en-US" dirty="0">
                <a:solidFill>
                  <a:schemeClr val="bg1">
                    <a:lumMod val="95000"/>
                  </a:schemeClr>
                </a:solidFill>
                <a:cs typeface="Segoe UI Light" panose="020B0502040204020203" pitchFamily="34" charset="0"/>
              </a:rPr>
              <a:t>Design</a:t>
            </a:r>
            <a:r>
              <a:rPr lang="en-US" sz="1100" dirty="0">
                <a:solidFill>
                  <a:schemeClr val="bg1">
                    <a:lumMod val="95000"/>
                  </a:schemeClr>
                </a:solidFill>
                <a:cs typeface="Segoe UI Light" panose="020B0502040204020203" pitchFamily="34" charset="0"/>
              </a:rPr>
              <a:t> </a:t>
            </a:r>
            <a:endParaRPr lang="en-IN" sz="1100" dirty="0">
              <a:solidFill>
                <a:schemeClr val="bg1">
                  <a:lumMod val="95000"/>
                </a:schemeClr>
              </a:solidFill>
              <a:cs typeface="Segoe UI Light" panose="020B0502040204020203" pitchFamily="34" charset="0"/>
            </a:endParaRPr>
          </a:p>
        </p:txBody>
      </p:sp>
      <p:grpSp>
        <p:nvGrpSpPr>
          <p:cNvPr id="36" name="Group 35"/>
          <p:cNvGrpSpPr/>
          <p:nvPr/>
        </p:nvGrpSpPr>
        <p:grpSpPr>
          <a:xfrm>
            <a:off x="2581157" y="3249613"/>
            <a:ext cx="3265488" cy="1316038"/>
            <a:chOff x="2308036" y="2963863"/>
            <a:chExt cx="3265488" cy="1316038"/>
          </a:xfrm>
        </p:grpSpPr>
        <p:sp>
          <p:nvSpPr>
            <p:cNvPr id="37" name="Rectangle 36"/>
            <p:cNvSpPr/>
            <p:nvPr/>
          </p:nvSpPr>
          <p:spPr bwMode="auto">
            <a:xfrm>
              <a:off x="2308036" y="3398838"/>
              <a:ext cx="3265488" cy="881063"/>
            </a:xfrm>
            <a:prstGeom prst="rect">
              <a:avLst/>
            </a:prstGeom>
            <a:gradFill flip="none" rotWithShape="1">
              <a:gsLst>
                <a:gs pos="10000">
                  <a:schemeClr val="accent3">
                    <a:lumMod val="50000"/>
                  </a:schemeClr>
                </a:gs>
                <a:gs pos="50000">
                  <a:schemeClr val="accent3"/>
                </a:gs>
                <a:gs pos="100000">
                  <a:schemeClr val="accent3"/>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39" name="Freeform 16"/>
            <p:cNvSpPr/>
            <p:nvPr/>
          </p:nvSpPr>
          <p:spPr>
            <a:xfrm>
              <a:off x="2308036" y="2963863"/>
              <a:ext cx="1101725" cy="1312863"/>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cs typeface="Segoe UI Light" panose="020B0502040204020203" pitchFamily="34" charset="0"/>
              </a:endParaRPr>
            </a:p>
          </p:txBody>
        </p:sp>
        <p:sp>
          <p:nvSpPr>
            <p:cNvPr id="40" name="TextBox 39"/>
            <p:cNvSpPr txBox="1"/>
            <p:nvPr/>
          </p:nvSpPr>
          <p:spPr>
            <a:xfrm>
              <a:off x="2514747" y="3331510"/>
              <a:ext cx="580492" cy="481779"/>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fontAlgn="auto">
                <a:spcBef>
                  <a:spcPts val="0"/>
                </a:spcBef>
                <a:spcAft>
                  <a:spcPts val="0"/>
                </a:spcAft>
                <a:defRPr/>
              </a:pPr>
              <a:r>
                <a:rPr lang="en-US" sz="3600" dirty="0">
                  <a:solidFill>
                    <a:schemeClr val="bg1"/>
                  </a:solidFill>
                  <a:ea typeface="Verdana" pitchFamily="34" charset="0"/>
                  <a:cs typeface="Segoe UI" panose="020B0502040204020203" pitchFamily="34" charset="0"/>
                </a:rPr>
                <a:t>03</a:t>
              </a:r>
            </a:p>
          </p:txBody>
        </p:sp>
      </p:grpSp>
      <p:sp>
        <p:nvSpPr>
          <p:cNvPr id="66" name="TextBox 65"/>
          <p:cNvSpPr txBox="1"/>
          <p:nvPr/>
        </p:nvSpPr>
        <p:spPr>
          <a:xfrm>
            <a:off x="4056102" y="3959724"/>
            <a:ext cx="1923353" cy="276999"/>
          </a:xfrm>
          <a:prstGeom prst="rect">
            <a:avLst/>
          </a:prstGeom>
          <a:noFill/>
        </p:spPr>
        <p:txBody>
          <a:bodyPr wrap="square" lIns="0" tIns="0" rIns="0" bIns="0" rtlCol="0">
            <a:spAutoFit/>
          </a:bodyPr>
          <a:lstStyle/>
          <a:p>
            <a:r>
              <a:rPr lang="en-US" dirty="0">
                <a:solidFill>
                  <a:schemeClr val="bg1"/>
                </a:solidFill>
              </a:rPr>
              <a:t>Implementation</a:t>
            </a:r>
            <a:endParaRPr lang="en-IN" sz="1100" dirty="0">
              <a:solidFill>
                <a:schemeClr val="bg1"/>
              </a:solidFill>
              <a:cs typeface="Segoe UI Light" panose="020B0502040204020203" pitchFamily="34" charset="0"/>
            </a:endParaRPr>
          </a:p>
        </p:txBody>
      </p:sp>
      <p:sp>
        <p:nvSpPr>
          <p:cNvPr id="73" name="TextBox 72"/>
          <p:cNvSpPr txBox="1"/>
          <p:nvPr/>
        </p:nvSpPr>
        <p:spPr>
          <a:xfrm>
            <a:off x="4056102" y="4836579"/>
            <a:ext cx="883677" cy="276999"/>
          </a:xfrm>
          <a:prstGeom prst="rect">
            <a:avLst/>
          </a:prstGeom>
          <a:noFill/>
        </p:spPr>
        <p:txBody>
          <a:bodyPr wrap="square" lIns="0" tIns="0" rIns="0" bIns="0" rtlCol="0">
            <a:spAutoFit/>
          </a:bodyPr>
          <a:lstStyle/>
          <a:p>
            <a:r>
              <a:rPr lang="en-IN" dirty="0">
                <a:solidFill>
                  <a:schemeClr val="bg1">
                    <a:lumMod val="95000"/>
                  </a:schemeClr>
                </a:solidFill>
                <a:cs typeface="Segoe UI Light" panose="020B0502040204020203" pitchFamily="34" charset="0"/>
              </a:rPr>
              <a:t>Testing</a:t>
            </a:r>
          </a:p>
        </p:txBody>
      </p:sp>
      <p:pic>
        <p:nvPicPr>
          <p:cNvPr id="86" name="Picture 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5630254" y="1158952"/>
            <a:ext cx="219217" cy="5904000"/>
          </a:xfrm>
          <a:prstGeom prst="rect">
            <a:avLst/>
          </a:prstGeom>
        </p:spPr>
      </p:pic>
      <p:sp>
        <p:nvSpPr>
          <p:cNvPr id="64" name="TextBox 63">
            <a:extLst>
              <a:ext uri="{FF2B5EF4-FFF2-40B4-BE49-F238E27FC236}">
                <a16:creationId xmlns:a16="http://schemas.microsoft.com/office/drawing/2014/main" id="{8AD7DB52-6810-46E2-8C8D-0E25B4350F87}"/>
              </a:ext>
            </a:extLst>
          </p:cNvPr>
          <p:cNvSpPr txBox="1"/>
          <p:nvPr/>
        </p:nvSpPr>
        <p:spPr>
          <a:xfrm>
            <a:off x="6911927" y="4116944"/>
            <a:ext cx="4501048" cy="369332"/>
          </a:xfrm>
          <a:prstGeom prst="rect">
            <a:avLst/>
          </a:prstGeom>
          <a:noFill/>
        </p:spPr>
        <p:txBody>
          <a:bodyPr wrap="square" rtlCol="0">
            <a:spAutoFit/>
          </a:bodyPr>
          <a:lstStyle/>
          <a:p>
            <a:endParaRPr lang="id-ID" b="1" dirty="0">
              <a:solidFill>
                <a:schemeClr val="accent2"/>
              </a:solidFill>
            </a:endParaRPr>
          </a:p>
        </p:txBody>
      </p:sp>
      <p:sp>
        <p:nvSpPr>
          <p:cNvPr id="79" name="TextBox 78">
            <a:extLst>
              <a:ext uri="{FF2B5EF4-FFF2-40B4-BE49-F238E27FC236}">
                <a16:creationId xmlns:a16="http://schemas.microsoft.com/office/drawing/2014/main" id="{0A2E1E70-ACB5-42E0-803A-FA4D4916FD68}"/>
              </a:ext>
            </a:extLst>
          </p:cNvPr>
          <p:cNvSpPr txBox="1"/>
          <p:nvPr/>
        </p:nvSpPr>
        <p:spPr>
          <a:xfrm>
            <a:off x="6911926" y="1760966"/>
            <a:ext cx="3731792" cy="584775"/>
          </a:xfrm>
          <a:prstGeom prst="rect">
            <a:avLst/>
          </a:prstGeom>
          <a:noFill/>
        </p:spPr>
        <p:txBody>
          <a:bodyPr wrap="square" rtlCol="0">
            <a:spAutoFit/>
          </a:bodyPr>
          <a:lstStyle/>
          <a:p>
            <a:r>
              <a:rPr lang="en-US" sz="3200" b="1" dirty="0">
                <a:gradFill>
                  <a:gsLst>
                    <a:gs pos="0">
                      <a:schemeClr val="accent2"/>
                    </a:gs>
                    <a:gs pos="100000">
                      <a:schemeClr val="accent4"/>
                    </a:gs>
                  </a:gsLst>
                  <a:lin ang="2700000" scaled="1"/>
                </a:gradFill>
              </a:rPr>
              <a:t>Methodology</a:t>
            </a:r>
            <a:endParaRPr lang="id-ID" sz="3200" b="1" dirty="0">
              <a:solidFill>
                <a:schemeClr val="tx1">
                  <a:lumMod val="85000"/>
                  <a:lumOff val="15000"/>
                </a:schemeClr>
              </a:solidFill>
            </a:endParaRPr>
          </a:p>
        </p:txBody>
      </p:sp>
      <p:sp>
        <p:nvSpPr>
          <p:cNvPr id="81" name="TextBox 80">
            <a:extLst>
              <a:ext uri="{FF2B5EF4-FFF2-40B4-BE49-F238E27FC236}">
                <a16:creationId xmlns:a16="http://schemas.microsoft.com/office/drawing/2014/main" id="{63EC5265-F6DB-4FAF-8344-984966D6BB65}"/>
              </a:ext>
            </a:extLst>
          </p:cNvPr>
          <p:cNvSpPr txBox="1"/>
          <p:nvPr/>
        </p:nvSpPr>
        <p:spPr>
          <a:xfrm>
            <a:off x="6911927" y="2932608"/>
            <a:ext cx="4501048" cy="830997"/>
          </a:xfrm>
          <a:prstGeom prst="rect">
            <a:avLst/>
          </a:prstGeom>
          <a:noFill/>
        </p:spPr>
        <p:txBody>
          <a:bodyPr wrap="square" rtlCol="0">
            <a:spAutoFit/>
          </a:bodyPr>
          <a:lstStyle/>
          <a:p>
            <a:pPr algn="just"/>
            <a:r>
              <a:rPr lang="en-US" sz="1600" b="0" i="0" dirty="0">
                <a:solidFill>
                  <a:srgbClr val="111111"/>
                </a:solidFill>
                <a:effectLst/>
              </a:rPr>
              <a:t> The waterfall model of the Software Development Life Cycle (SDLC) has been used for this project . The five phases of the project are:</a:t>
            </a:r>
            <a:endParaRPr lang="id-ID" sz="1600" dirty="0">
              <a:solidFill>
                <a:schemeClr val="accent2"/>
              </a:solidFill>
            </a:endParaRPr>
          </a:p>
        </p:txBody>
      </p:sp>
    </p:spTree>
    <p:extLst>
      <p:ext uri="{BB962C8B-B14F-4D97-AF65-F5344CB8AC3E}">
        <p14:creationId xmlns:p14="http://schemas.microsoft.com/office/powerpoint/2010/main" val="4893227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2" presetClass="entr" presetSubtype="8" fill="hold" nodeType="withEffect">
                                  <p:stCondLst>
                                    <p:cond delay="75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500" fill="hold"/>
                                        <p:tgtEl>
                                          <p:spTgt spid="53"/>
                                        </p:tgtEl>
                                        <p:attrNameLst>
                                          <p:attrName>ppt_x</p:attrName>
                                        </p:attrNameLst>
                                      </p:cBhvr>
                                      <p:tavLst>
                                        <p:tav tm="0">
                                          <p:val>
                                            <p:strVal val="0-#ppt_w/2"/>
                                          </p:val>
                                        </p:tav>
                                        <p:tav tm="100000">
                                          <p:val>
                                            <p:strVal val="#ppt_x"/>
                                          </p:val>
                                        </p:tav>
                                      </p:tavLst>
                                    </p:anim>
                                    <p:anim calcmode="lin" valueType="num">
                                      <p:cBhvr additive="base">
                                        <p:cTn id="11" dur="500" fill="hold"/>
                                        <p:tgtEl>
                                          <p:spTgt spid="53"/>
                                        </p:tgtEl>
                                        <p:attrNameLst>
                                          <p:attrName>ppt_y</p:attrName>
                                        </p:attrNameLst>
                                      </p:cBhvr>
                                      <p:tavLst>
                                        <p:tav tm="0">
                                          <p:val>
                                            <p:strVal val="#ppt_y"/>
                                          </p:val>
                                        </p:tav>
                                        <p:tav tm="100000">
                                          <p:val>
                                            <p:strVal val="#ppt_y"/>
                                          </p:val>
                                        </p:tav>
                                      </p:tavLst>
                                    </p:anim>
                                  </p:childTnLst>
                                </p:cTn>
                              </p:par>
                              <p:par>
                                <p:cTn id="12" presetID="42" presetClass="entr" presetSubtype="0" fill="hold" grpId="0" nodeType="withEffect">
                                  <p:stCondLst>
                                    <p:cond delay="100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anim calcmode="lin" valueType="num">
                                      <p:cBhvr>
                                        <p:cTn id="15" dur="500" fill="hold"/>
                                        <p:tgtEl>
                                          <p:spTgt spid="65"/>
                                        </p:tgtEl>
                                        <p:attrNameLst>
                                          <p:attrName>ppt_x</p:attrName>
                                        </p:attrNameLst>
                                      </p:cBhvr>
                                      <p:tavLst>
                                        <p:tav tm="0">
                                          <p:val>
                                            <p:strVal val="#ppt_x"/>
                                          </p:val>
                                        </p:tav>
                                        <p:tav tm="100000">
                                          <p:val>
                                            <p:strVal val="#ppt_x"/>
                                          </p:val>
                                        </p:tav>
                                      </p:tavLst>
                                    </p:anim>
                                    <p:anim calcmode="lin" valueType="num">
                                      <p:cBhvr>
                                        <p:cTn id="16" dur="500" fill="hold"/>
                                        <p:tgtEl>
                                          <p:spTgt spid="65"/>
                                        </p:tgtEl>
                                        <p:attrNameLst>
                                          <p:attrName>ppt_y</p:attrName>
                                        </p:attrNameLst>
                                      </p:cBhvr>
                                      <p:tavLst>
                                        <p:tav tm="0">
                                          <p:val>
                                            <p:strVal val="#ppt_y+.1"/>
                                          </p:val>
                                        </p:tav>
                                        <p:tav tm="100000">
                                          <p:val>
                                            <p:strVal val="#ppt_y"/>
                                          </p:val>
                                        </p:tav>
                                      </p:tavLst>
                                    </p:anim>
                                  </p:childTnLst>
                                </p:cTn>
                              </p:par>
                              <p:par>
                                <p:cTn id="17" presetID="2" presetClass="entr" presetSubtype="8" fill="hold" nodeType="withEffect">
                                  <p:stCondLst>
                                    <p:cond delay="1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150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anim calcmode="lin" valueType="num">
                                      <p:cBhvr>
                                        <p:cTn id="24" dur="500" fill="hold"/>
                                        <p:tgtEl>
                                          <p:spTgt spid="72"/>
                                        </p:tgtEl>
                                        <p:attrNameLst>
                                          <p:attrName>ppt_x</p:attrName>
                                        </p:attrNameLst>
                                      </p:cBhvr>
                                      <p:tavLst>
                                        <p:tav tm="0">
                                          <p:val>
                                            <p:strVal val="#ppt_x"/>
                                          </p:val>
                                        </p:tav>
                                        <p:tav tm="100000">
                                          <p:val>
                                            <p:strVal val="#ppt_x"/>
                                          </p:val>
                                        </p:tav>
                                      </p:tavLst>
                                    </p:anim>
                                    <p:anim calcmode="lin" valueType="num">
                                      <p:cBhvr>
                                        <p:cTn id="25" dur="500" fill="hold"/>
                                        <p:tgtEl>
                                          <p:spTgt spid="72"/>
                                        </p:tgtEl>
                                        <p:attrNameLst>
                                          <p:attrName>ppt_y</p:attrName>
                                        </p:attrNameLst>
                                      </p:cBhvr>
                                      <p:tavLst>
                                        <p:tav tm="0">
                                          <p:val>
                                            <p:strVal val="#ppt_y+.1"/>
                                          </p:val>
                                        </p:tav>
                                        <p:tav tm="100000">
                                          <p:val>
                                            <p:strVal val="#ppt_y"/>
                                          </p:val>
                                        </p:tav>
                                      </p:tavLst>
                                    </p:anim>
                                  </p:childTnLst>
                                </p:cTn>
                              </p:par>
                              <p:par>
                                <p:cTn id="26" presetID="2" presetClass="entr" presetSubtype="8" fill="hold" nodeType="withEffect">
                                  <p:stCondLst>
                                    <p:cond delay="17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par>
                                <p:cTn id="30" presetID="42" presetClass="entr" presetSubtype="0" fill="hold" grpId="0" nodeType="withEffect">
                                  <p:stCondLst>
                                    <p:cond delay="200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anim calcmode="lin" valueType="num">
                                      <p:cBhvr>
                                        <p:cTn id="33" dur="500" fill="hold"/>
                                        <p:tgtEl>
                                          <p:spTgt spid="66"/>
                                        </p:tgtEl>
                                        <p:attrNameLst>
                                          <p:attrName>ppt_x</p:attrName>
                                        </p:attrNameLst>
                                      </p:cBhvr>
                                      <p:tavLst>
                                        <p:tav tm="0">
                                          <p:val>
                                            <p:strVal val="#ppt_x"/>
                                          </p:val>
                                        </p:tav>
                                        <p:tav tm="100000">
                                          <p:val>
                                            <p:strVal val="#ppt_x"/>
                                          </p:val>
                                        </p:tav>
                                      </p:tavLst>
                                    </p:anim>
                                    <p:anim calcmode="lin" valueType="num">
                                      <p:cBhvr>
                                        <p:cTn id="34" dur="500" fill="hold"/>
                                        <p:tgtEl>
                                          <p:spTgt spid="66"/>
                                        </p:tgtEl>
                                        <p:attrNameLst>
                                          <p:attrName>ppt_y</p:attrName>
                                        </p:attrNameLst>
                                      </p:cBhvr>
                                      <p:tavLst>
                                        <p:tav tm="0">
                                          <p:val>
                                            <p:strVal val="#ppt_y+.1"/>
                                          </p:val>
                                        </p:tav>
                                        <p:tav tm="100000">
                                          <p:val>
                                            <p:strVal val="#ppt_y"/>
                                          </p:val>
                                        </p:tav>
                                      </p:tavLst>
                                    </p:anim>
                                  </p:childTnLst>
                                </p:cTn>
                              </p:par>
                              <p:par>
                                <p:cTn id="35" presetID="2" presetClass="entr" presetSubtype="8" fill="hold" nodeType="withEffect">
                                  <p:stCondLst>
                                    <p:cond delay="225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0-#ppt_w/2"/>
                                          </p:val>
                                        </p:tav>
                                        <p:tav tm="100000">
                                          <p:val>
                                            <p:strVal val="#ppt_x"/>
                                          </p:val>
                                        </p:tav>
                                      </p:tavLst>
                                    </p:anim>
                                    <p:anim calcmode="lin" valueType="num">
                                      <p:cBhvr additive="base">
                                        <p:cTn id="38" dur="500" fill="hold"/>
                                        <p:tgtEl>
                                          <p:spTgt spid="59"/>
                                        </p:tgtEl>
                                        <p:attrNameLst>
                                          <p:attrName>ppt_y</p:attrName>
                                        </p:attrNameLst>
                                      </p:cBhvr>
                                      <p:tavLst>
                                        <p:tav tm="0">
                                          <p:val>
                                            <p:strVal val="#ppt_y"/>
                                          </p:val>
                                        </p:tav>
                                        <p:tav tm="100000">
                                          <p:val>
                                            <p:strVal val="#ppt_y"/>
                                          </p:val>
                                        </p:tav>
                                      </p:tavLst>
                                    </p:anim>
                                  </p:childTnLst>
                                </p:cTn>
                              </p:par>
                              <p:par>
                                <p:cTn id="39" presetID="42" presetClass="entr" presetSubtype="0" fill="hold" grpId="0" nodeType="withEffect">
                                  <p:stCondLst>
                                    <p:cond delay="250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anim calcmode="lin" valueType="num">
                                      <p:cBhvr>
                                        <p:cTn id="42" dur="500" fill="hold"/>
                                        <p:tgtEl>
                                          <p:spTgt spid="73"/>
                                        </p:tgtEl>
                                        <p:attrNameLst>
                                          <p:attrName>ppt_x</p:attrName>
                                        </p:attrNameLst>
                                      </p:cBhvr>
                                      <p:tavLst>
                                        <p:tav tm="0">
                                          <p:val>
                                            <p:strVal val="#ppt_x"/>
                                          </p:val>
                                        </p:tav>
                                        <p:tav tm="100000">
                                          <p:val>
                                            <p:strVal val="#ppt_x"/>
                                          </p:val>
                                        </p:tav>
                                      </p:tavLst>
                                    </p:anim>
                                    <p:anim calcmode="lin" valueType="num">
                                      <p:cBhvr>
                                        <p:cTn id="43" dur="500" fill="hold"/>
                                        <p:tgtEl>
                                          <p:spTgt spid="73"/>
                                        </p:tgtEl>
                                        <p:attrNameLst>
                                          <p:attrName>ppt_y</p:attrName>
                                        </p:attrNameLst>
                                      </p:cBhvr>
                                      <p:tavLst>
                                        <p:tav tm="0">
                                          <p:val>
                                            <p:strVal val="#ppt_y+.1"/>
                                          </p:val>
                                        </p:tav>
                                        <p:tav tm="100000">
                                          <p:val>
                                            <p:strVal val="#ppt_y"/>
                                          </p:val>
                                        </p:tav>
                                      </p:tavLst>
                                    </p:anim>
                                  </p:childTnLst>
                                </p:cTn>
                              </p:par>
                              <p:par>
                                <p:cTn id="44" presetID="2" presetClass="entr" presetSubtype="8" fill="hold" nodeType="withEffect">
                                  <p:stCondLst>
                                    <p:cond delay="2750"/>
                                  </p:stCondLst>
                                  <p:childTnLst>
                                    <p:set>
                                      <p:cBhvr>
                                        <p:cTn id="45" dur="1" fill="hold">
                                          <p:stCondLst>
                                            <p:cond delay="0"/>
                                          </p:stCondLst>
                                        </p:cTn>
                                        <p:tgtEl>
                                          <p:spTgt spid="68"/>
                                        </p:tgtEl>
                                        <p:attrNameLst>
                                          <p:attrName>style.visibility</p:attrName>
                                        </p:attrNameLst>
                                      </p:cBhvr>
                                      <p:to>
                                        <p:strVal val="visible"/>
                                      </p:to>
                                    </p:set>
                                    <p:anim calcmode="lin" valueType="num">
                                      <p:cBhvr additive="base">
                                        <p:cTn id="46" dur="500" fill="hold"/>
                                        <p:tgtEl>
                                          <p:spTgt spid="68"/>
                                        </p:tgtEl>
                                        <p:attrNameLst>
                                          <p:attrName>ppt_x</p:attrName>
                                        </p:attrNameLst>
                                      </p:cBhvr>
                                      <p:tavLst>
                                        <p:tav tm="0">
                                          <p:val>
                                            <p:strVal val="0-#ppt_w/2"/>
                                          </p:val>
                                        </p:tav>
                                        <p:tav tm="100000">
                                          <p:val>
                                            <p:strVal val="#ppt_x"/>
                                          </p:val>
                                        </p:tav>
                                      </p:tavLst>
                                    </p:anim>
                                    <p:anim calcmode="lin" valueType="num">
                                      <p:cBhvr additive="base">
                                        <p:cTn id="47" dur="500" fill="hold"/>
                                        <p:tgtEl>
                                          <p:spTgt spid="68"/>
                                        </p:tgtEl>
                                        <p:attrNameLst>
                                          <p:attrName>ppt_y</p:attrName>
                                        </p:attrNameLst>
                                      </p:cBhvr>
                                      <p:tavLst>
                                        <p:tav tm="0">
                                          <p:val>
                                            <p:strVal val="#ppt_y"/>
                                          </p:val>
                                        </p:tav>
                                        <p:tav tm="100000">
                                          <p:val>
                                            <p:strVal val="#ppt_y"/>
                                          </p:val>
                                        </p:tav>
                                      </p:tavLst>
                                    </p:anim>
                                  </p:childTnLst>
                                </p:cTn>
                              </p:par>
                              <p:par>
                                <p:cTn id="48" presetID="42" presetClass="entr" presetSubtype="0" fill="hold" grpId="0" nodeType="withEffect">
                                  <p:stCondLst>
                                    <p:cond delay="300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anim calcmode="lin" valueType="num">
                                      <p:cBhvr>
                                        <p:cTn id="51" dur="500" fill="hold"/>
                                        <p:tgtEl>
                                          <p:spTgt spid="67"/>
                                        </p:tgtEl>
                                        <p:attrNameLst>
                                          <p:attrName>ppt_x</p:attrName>
                                        </p:attrNameLst>
                                      </p:cBhvr>
                                      <p:tavLst>
                                        <p:tav tm="0">
                                          <p:val>
                                            <p:strVal val="#ppt_x"/>
                                          </p:val>
                                        </p:tav>
                                        <p:tav tm="100000">
                                          <p:val>
                                            <p:strVal val="#ppt_x"/>
                                          </p:val>
                                        </p:tav>
                                      </p:tavLst>
                                    </p:anim>
                                    <p:anim calcmode="lin" valueType="num">
                                      <p:cBhvr>
                                        <p:cTn id="52"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7" grpId="0"/>
      <p:bldP spid="72" grpId="0"/>
      <p:bldP spid="66"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مجموعة 4">
            <a:extLst>
              <a:ext uri="{FF2B5EF4-FFF2-40B4-BE49-F238E27FC236}">
                <a16:creationId xmlns:a16="http://schemas.microsoft.com/office/drawing/2014/main" id="{D1191F1A-A2DF-A91F-6BF1-7F652B7A70DA}"/>
              </a:ext>
            </a:extLst>
          </p:cNvPr>
          <p:cNvGrpSpPr/>
          <p:nvPr/>
        </p:nvGrpSpPr>
        <p:grpSpPr>
          <a:xfrm>
            <a:off x="5503094" y="2638249"/>
            <a:ext cx="5263229" cy="3590487"/>
            <a:chOff x="916869" y="1848016"/>
            <a:chExt cx="6363864" cy="4341322"/>
          </a:xfrm>
        </p:grpSpPr>
        <p:sp>
          <p:nvSpPr>
            <p:cNvPr id="87" name="TextBox 86"/>
            <p:cNvSpPr txBox="1"/>
            <p:nvPr/>
          </p:nvSpPr>
          <p:spPr>
            <a:xfrm>
              <a:off x="5293436" y="5081342"/>
              <a:ext cx="1045479" cy="1107996"/>
            </a:xfrm>
            <a:prstGeom prst="rect">
              <a:avLst/>
            </a:prstGeom>
            <a:noFill/>
          </p:spPr>
          <p:txBody>
            <a:bodyPr wrap="none" rtlCol="0">
              <a:spAutoFit/>
            </a:bodyPr>
            <a:lstStyle/>
            <a:p>
              <a:pPr algn="l"/>
              <a:r>
                <a:rPr lang="en-US" sz="1100" b="0" i="0" dirty="0">
                  <a:solidFill>
                    <a:srgbClr val="111111"/>
                  </a:solidFill>
                  <a:effectLst/>
                </a:rPr>
                <a:t>Performance , </a:t>
              </a:r>
            </a:p>
            <a:p>
              <a:pPr algn="l"/>
              <a:r>
                <a:rPr lang="en-US" sz="1100" b="0" i="0" dirty="0">
                  <a:solidFill>
                    <a:srgbClr val="111111"/>
                  </a:solidFill>
                  <a:effectLst/>
                </a:rPr>
                <a:t>Security ,</a:t>
              </a:r>
            </a:p>
            <a:p>
              <a:pPr algn="l"/>
              <a:r>
                <a:rPr lang="en-US" sz="1100" b="0" i="0" dirty="0">
                  <a:solidFill>
                    <a:srgbClr val="111111"/>
                  </a:solidFill>
                  <a:effectLst/>
                </a:rPr>
                <a:t> Usability ,</a:t>
              </a:r>
            </a:p>
            <a:p>
              <a:pPr algn="l"/>
              <a:r>
                <a:rPr lang="en-US" sz="1100" b="0" i="0" dirty="0">
                  <a:solidFill>
                    <a:srgbClr val="111111"/>
                  </a:solidFill>
                  <a:effectLst/>
                </a:rPr>
                <a:t> Compatibility ,</a:t>
              </a:r>
            </a:p>
            <a:p>
              <a:pPr algn="l"/>
              <a:r>
                <a:rPr lang="en-US" sz="1100" b="0" i="0" dirty="0">
                  <a:solidFill>
                    <a:srgbClr val="111111"/>
                  </a:solidFill>
                  <a:effectLst/>
                </a:rPr>
                <a:t>Availability , </a:t>
              </a:r>
            </a:p>
            <a:p>
              <a:pPr algn="l"/>
              <a:r>
                <a:rPr lang="en-US" sz="1100" b="0" i="0" dirty="0">
                  <a:solidFill>
                    <a:srgbClr val="111111"/>
                  </a:solidFill>
                  <a:effectLst/>
                </a:rPr>
                <a:t>Maintenance .</a:t>
              </a:r>
              <a:endParaRPr lang="ar-SA" sz="1100" dirty="0"/>
            </a:p>
          </p:txBody>
        </p:sp>
        <p:grpSp>
          <p:nvGrpSpPr>
            <p:cNvPr id="4" name="مجموعة 3">
              <a:extLst>
                <a:ext uri="{FF2B5EF4-FFF2-40B4-BE49-F238E27FC236}">
                  <a16:creationId xmlns:a16="http://schemas.microsoft.com/office/drawing/2014/main" id="{7394093C-E4DD-3746-3569-7F5612623C2B}"/>
                </a:ext>
              </a:extLst>
            </p:cNvPr>
            <p:cNvGrpSpPr/>
            <p:nvPr/>
          </p:nvGrpSpPr>
          <p:grpSpPr>
            <a:xfrm>
              <a:off x="916869" y="1848016"/>
              <a:ext cx="6363864" cy="4056439"/>
              <a:chOff x="916869" y="1848016"/>
              <a:chExt cx="6363864" cy="4056439"/>
            </a:xfrm>
          </p:grpSpPr>
          <p:sp>
            <p:nvSpPr>
              <p:cNvPr id="69" name="Freeform 7"/>
              <p:cNvSpPr>
                <a:spLocks/>
              </p:cNvSpPr>
              <p:nvPr/>
            </p:nvSpPr>
            <p:spPr bwMode="auto">
              <a:xfrm>
                <a:off x="2395997" y="1943083"/>
                <a:ext cx="3032954" cy="3046426"/>
              </a:xfrm>
              <a:custGeom>
                <a:avLst/>
                <a:gdLst>
                  <a:gd name="T0" fmla="*/ 536 w 1238"/>
                  <a:gd name="T1" fmla="*/ 1124 h 1241"/>
                  <a:gd name="T2" fmla="*/ 622 w 1238"/>
                  <a:gd name="T3" fmla="*/ 908 h 1241"/>
                  <a:gd name="T4" fmla="*/ 705 w 1238"/>
                  <a:gd name="T5" fmla="*/ 707 h 1241"/>
                  <a:gd name="T6" fmla="*/ 907 w 1238"/>
                  <a:gd name="T7" fmla="*/ 622 h 1241"/>
                  <a:gd name="T8" fmla="*/ 1122 w 1238"/>
                  <a:gd name="T9" fmla="*/ 535 h 1241"/>
                  <a:gd name="T10" fmla="*/ 1121 w 1238"/>
                  <a:gd name="T11" fmla="*/ 116 h 1241"/>
                  <a:gd name="T12" fmla="*/ 702 w 1238"/>
                  <a:gd name="T13" fmla="*/ 117 h 1241"/>
                  <a:gd name="T14" fmla="*/ 615 w 1238"/>
                  <a:gd name="T15" fmla="*/ 333 h 1241"/>
                  <a:gd name="T16" fmla="*/ 532 w 1238"/>
                  <a:gd name="T17" fmla="*/ 534 h 1241"/>
                  <a:gd name="T18" fmla="*/ 331 w 1238"/>
                  <a:gd name="T19" fmla="*/ 618 h 1241"/>
                  <a:gd name="T20" fmla="*/ 116 w 1238"/>
                  <a:gd name="T21" fmla="*/ 705 h 1241"/>
                  <a:gd name="T22" fmla="*/ 116 w 1238"/>
                  <a:gd name="T23" fmla="*/ 1125 h 1241"/>
                  <a:gd name="T24" fmla="*/ 536 w 1238"/>
                  <a:gd name="T25" fmla="*/ 1124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1">
                    <a:moveTo>
                      <a:pt x="536" y="1124"/>
                    </a:moveTo>
                    <a:cubicBezTo>
                      <a:pt x="595" y="1064"/>
                      <a:pt x="624" y="986"/>
                      <a:pt x="622" y="908"/>
                    </a:cubicBezTo>
                    <a:cubicBezTo>
                      <a:pt x="622" y="836"/>
                      <a:pt x="650" y="763"/>
                      <a:pt x="705" y="707"/>
                    </a:cubicBezTo>
                    <a:cubicBezTo>
                      <a:pt x="761" y="651"/>
                      <a:pt x="834" y="623"/>
                      <a:pt x="907" y="622"/>
                    </a:cubicBezTo>
                    <a:cubicBezTo>
                      <a:pt x="985" y="624"/>
                      <a:pt x="1063" y="594"/>
                      <a:pt x="1122" y="535"/>
                    </a:cubicBezTo>
                    <a:cubicBezTo>
                      <a:pt x="1238" y="419"/>
                      <a:pt x="1237" y="231"/>
                      <a:pt x="1121" y="116"/>
                    </a:cubicBezTo>
                    <a:cubicBezTo>
                      <a:pt x="1005" y="0"/>
                      <a:pt x="818" y="1"/>
                      <a:pt x="702" y="117"/>
                    </a:cubicBezTo>
                    <a:cubicBezTo>
                      <a:pt x="643" y="176"/>
                      <a:pt x="613" y="254"/>
                      <a:pt x="615" y="333"/>
                    </a:cubicBezTo>
                    <a:cubicBezTo>
                      <a:pt x="615" y="405"/>
                      <a:pt x="587" y="478"/>
                      <a:pt x="532" y="534"/>
                    </a:cubicBezTo>
                    <a:cubicBezTo>
                      <a:pt x="477" y="589"/>
                      <a:pt x="404" y="618"/>
                      <a:pt x="331" y="618"/>
                    </a:cubicBezTo>
                    <a:cubicBezTo>
                      <a:pt x="253" y="617"/>
                      <a:pt x="175" y="646"/>
                      <a:pt x="116" y="705"/>
                    </a:cubicBezTo>
                    <a:cubicBezTo>
                      <a:pt x="0" y="822"/>
                      <a:pt x="0" y="1010"/>
                      <a:pt x="116" y="1125"/>
                    </a:cubicBezTo>
                    <a:cubicBezTo>
                      <a:pt x="232" y="1241"/>
                      <a:pt x="420" y="1240"/>
                      <a:pt x="536" y="1124"/>
                    </a:cubicBezTo>
                    <a:close/>
                  </a:path>
                </a:pathLst>
              </a:custGeom>
              <a:solidFill>
                <a:schemeClr val="accent1"/>
              </a:solidFill>
              <a:ln w="12700" cap="flat" cmpd="sng" algn="ctr">
                <a:noFill/>
                <a:prstDash val="solid"/>
              </a:ln>
              <a:effectLst/>
            </p:spPr>
            <p:txBody>
              <a:bodyPr bIns="274320" rtlCol="0" anchor="b"/>
              <a:lstStyle/>
              <a:p>
                <a:pPr algn="ctr" defTabSz="1219170"/>
                <a:endParaRPr lang="en-US" sz="2000" kern="0" dirty="0">
                  <a:solidFill>
                    <a:schemeClr val="tx1">
                      <a:lumMod val="65000"/>
                      <a:lumOff val="35000"/>
                    </a:schemeClr>
                  </a:solidFill>
                </a:endParaRPr>
              </a:p>
            </p:txBody>
          </p:sp>
          <p:sp>
            <p:nvSpPr>
              <p:cNvPr id="70" name="Freeform 8"/>
              <p:cNvSpPr>
                <a:spLocks/>
              </p:cNvSpPr>
              <p:nvPr/>
            </p:nvSpPr>
            <p:spPr bwMode="auto">
              <a:xfrm>
                <a:off x="3832169" y="1943083"/>
                <a:ext cx="3032954" cy="3048497"/>
              </a:xfrm>
              <a:custGeom>
                <a:avLst/>
                <a:gdLst>
                  <a:gd name="T0" fmla="*/ 1122 w 1238"/>
                  <a:gd name="T1" fmla="*/ 707 h 1242"/>
                  <a:gd name="T2" fmla="*/ 907 w 1238"/>
                  <a:gd name="T3" fmla="*/ 619 h 1242"/>
                  <a:gd name="T4" fmla="*/ 706 w 1238"/>
                  <a:gd name="T5" fmla="*/ 535 h 1242"/>
                  <a:gd name="T6" fmla="*/ 622 w 1238"/>
                  <a:gd name="T7" fmla="*/ 333 h 1242"/>
                  <a:gd name="T8" fmla="*/ 536 w 1238"/>
                  <a:gd name="T9" fmla="*/ 117 h 1242"/>
                  <a:gd name="T10" fmla="*/ 117 w 1238"/>
                  <a:gd name="T11" fmla="*/ 116 h 1242"/>
                  <a:gd name="T12" fmla="*/ 116 w 1238"/>
                  <a:gd name="T13" fmla="*/ 535 h 1242"/>
                  <a:gd name="T14" fmla="*/ 331 w 1238"/>
                  <a:gd name="T15" fmla="*/ 623 h 1242"/>
                  <a:gd name="T16" fmla="*/ 532 w 1238"/>
                  <a:gd name="T17" fmla="*/ 708 h 1242"/>
                  <a:gd name="T18" fmla="*/ 615 w 1238"/>
                  <a:gd name="T19" fmla="*/ 909 h 1242"/>
                  <a:gd name="T20" fmla="*/ 701 w 1238"/>
                  <a:gd name="T21" fmla="*/ 1125 h 1242"/>
                  <a:gd name="T22" fmla="*/ 1121 w 1238"/>
                  <a:gd name="T23" fmla="*/ 1127 h 1242"/>
                  <a:gd name="T24" fmla="*/ 1122 w 1238"/>
                  <a:gd name="T25" fmla="*/ 70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2">
                    <a:moveTo>
                      <a:pt x="1122" y="707"/>
                    </a:moveTo>
                    <a:cubicBezTo>
                      <a:pt x="1063" y="647"/>
                      <a:pt x="985" y="618"/>
                      <a:pt x="907" y="619"/>
                    </a:cubicBezTo>
                    <a:cubicBezTo>
                      <a:pt x="834" y="619"/>
                      <a:pt x="762" y="591"/>
                      <a:pt x="706" y="535"/>
                    </a:cubicBezTo>
                    <a:cubicBezTo>
                      <a:pt x="650" y="479"/>
                      <a:pt x="623" y="406"/>
                      <a:pt x="622" y="333"/>
                    </a:cubicBezTo>
                    <a:cubicBezTo>
                      <a:pt x="624" y="255"/>
                      <a:pt x="595" y="177"/>
                      <a:pt x="536" y="117"/>
                    </a:cubicBezTo>
                    <a:cubicBezTo>
                      <a:pt x="421" y="1"/>
                      <a:pt x="233" y="0"/>
                      <a:pt x="117" y="116"/>
                    </a:cubicBezTo>
                    <a:cubicBezTo>
                      <a:pt x="1" y="231"/>
                      <a:pt x="0" y="419"/>
                      <a:pt x="116" y="535"/>
                    </a:cubicBezTo>
                    <a:cubicBezTo>
                      <a:pt x="175" y="595"/>
                      <a:pt x="253" y="625"/>
                      <a:pt x="331" y="623"/>
                    </a:cubicBezTo>
                    <a:cubicBezTo>
                      <a:pt x="404" y="623"/>
                      <a:pt x="477" y="652"/>
                      <a:pt x="532" y="708"/>
                    </a:cubicBezTo>
                    <a:cubicBezTo>
                      <a:pt x="587" y="763"/>
                      <a:pt x="615" y="836"/>
                      <a:pt x="615" y="909"/>
                    </a:cubicBezTo>
                    <a:cubicBezTo>
                      <a:pt x="613" y="987"/>
                      <a:pt x="642" y="1065"/>
                      <a:pt x="701" y="1125"/>
                    </a:cubicBezTo>
                    <a:cubicBezTo>
                      <a:pt x="817" y="1241"/>
                      <a:pt x="1005" y="1242"/>
                      <a:pt x="1121" y="1127"/>
                    </a:cubicBezTo>
                    <a:cubicBezTo>
                      <a:pt x="1237" y="1011"/>
                      <a:pt x="1238" y="824"/>
                      <a:pt x="1122" y="707"/>
                    </a:cubicBezTo>
                    <a:close/>
                  </a:path>
                </a:pathLst>
              </a:custGeom>
              <a:solidFill>
                <a:schemeClr val="accent2"/>
              </a:solidFill>
              <a:ln w="12700" cap="flat" cmpd="sng" algn="ctr">
                <a:noFill/>
                <a:prstDash val="solid"/>
              </a:ln>
              <a:effectLst/>
            </p:spPr>
            <p:txBody>
              <a:bodyPr bIns="274320" rtlCol="0" anchor="b"/>
              <a:lstStyle/>
              <a:p>
                <a:pPr algn="ctr" defTabSz="1219170"/>
                <a:endParaRPr lang="en-US" sz="2000" kern="0" dirty="0">
                  <a:solidFill>
                    <a:schemeClr val="tx1">
                      <a:lumMod val="65000"/>
                      <a:lumOff val="35000"/>
                    </a:schemeClr>
                  </a:solidFill>
                </a:endParaRPr>
              </a:p>
            </p:txBody>
          </p:sp>
          <p:sp>
            <p:nvSpPr>
              <p:cNvPr id="72" name="Freeform 9"/>
              <p:cNvSpPr>
                <a:spLocks/>
              </p:cNvSpPr>
              <p:nvPr/>
            </p:nvSpPr>
            <p:spPr bwMode="auto">
              <a:xfrm>
                <a:off x="3931507" y="2059829"/>
                <a:ext cx="1377109" cy="1377109"/>
              </a:xfrm>
              <a:custGeom>
                <a:avLst/>
                <a:gdLst>
                  <a:gd name="T0" fmla="*/ 100 w 562"/>
                  <a:gd name="T1" fmla="*/ 100 h 561"/>
                  <a:gd name="T2" fmla="*/ 461 w 562"/>
                  <a:gd name="T3" fmla="*/ 100 h 561"/>
                  <a:gd name="T4" fmla="*/ 462 w 562"/>
                  <a:gd name="T5" fmla="*/ 461 h 561"/>
                  <a:gd name="T6" fmla="*/ 101 w 562"/>
                  <a:gd name="T7" fmla="*/ 462 h 561"/>
                  <a:gd name="T8" fmla="*/ 100 w 562"/>
                  <a:gd name="T9" fmla="*/ 100 h 561"/>
                </a:gdLst>
                <a:ahLst/>
                <a:cxnLst>
                  <a:cxn ang="0">
                    <a:pos x="T0" y="T1"/>
                  </a:cxn>
                  <a:cxn ang="0">
                    <a:pos x="T2" y="T3"/>
                  </a:cxn>
                  <a:cxn ang="0">
                    <a:pos x="T4" y="T5"/>
                  </a:cxn>
                  <a:cxn ang="0">
                    <a:pos x="T6" y="T7"/>
                  </a:cxn>
                  <a:cxn ang="0">
                    <a:pos x="T8" y="T9"/>
                  </a:cxn>
                </a:cxnLst>
                <a:rect l="0" t="0" r="r" b="b"/>
                <a:pathLst>
                  <a:path w="562" h="561">
                    <a:moveTo>
                      <a:pt x="100" y="100"/>
                    </a:moveTo>
                    <a:cubicBezTo>
                      <a:pt x="199" y="1"/>
                      <a:pt x="361" y="0"/>
                      <a:pt x="461" y="100"/>
                    </a:cubicBezTo>
                    <a:cubicBezTo>
                      <a:pt x="561" y="199"/>
                      <a:pt x="562" y="361"/>
                      <a:pt x="462" y="461"/>
                    </a:cubicBezTo>
                    <a:cubicBezTo>
                      <a:pt x="363" y="561"/>
                      <a:pt x="201" y="561"/>
                      <a:pt x="101" y="462"/>
                    </a:cubicBezTo>
                    <a:cubicBezTo>
                      <a:pt x="1" y="362"/>
                      <a:pt x="0" y="200"/>
                      <a:pt x="100" y="100"/>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tx1">
                      <a:lumMod val="65000"/>
                      <a:lumOff val="35000"/>
                    </a:schemeClr>
                  </a:solidFill>
                </a:endParaRPr>
              </a:p>
            </p:txBody>
          </p:sp>
          <p:sp>
            <p:nvSpPr>
              <p:cNvPr id="73" name="Freeform 10"/>
              <p:cNvSpPr>
                <a:spLocks/>
              </p:cNvSpPr>
              <p:nvPr/>
            </p:nvSpPr>
            <p:spPr bwMode="auto">
              <a:xfrm>
                <a:off x="2505835" y="3502044"/>
                <a:ext cx="1377109" cy="1379181"/>
              </a:xfrm>
              <a:custGeom>
                <a:avLst/>
                <a:gdLst>
                  <a:gd name="T0" fmla="*/ 100 w 562"/>
                  <a:gd name="T1" fmla="*/ 100 h 562"/>
                  <a:gd name="T2" fmla="*/ 461 w 562"/>
                  <a:gd name="T3" fmla="*/ 99 h 562"/>
                  <a:gd name="T4" fmla="*/ 462 w 562"/>
                  <a:gd name="T5" fmla="*/ 461 h 562"/>
                  <a:gd name="T6" fmla="*/ 100 w 562"/>
                  <a:gd name="T7" fmla="*/ 462 h 562"/>
                  <a:gd name="T8" fmla="*/ 100 w 562"/>
                  <a:gd name="T9" fmla="*/ 100 h 562"/>
                </a:gdLst>
                <a:ahLst/>
                <a:cxnLst>
                  <a:cxn ang="0">
                    <a:pos x="T0" y="T1"/>
                  </a:cxn>
                  <a:cxn ang="0">
                    <a:pos x="T2" y="T3"/>
                  </a:cxn>
                  <a:cxn ang="0">
                    <a:pos x="T4" y="T5"/>
                  </a:cxn>
                  <a:cxn ang="0">
                    <a:pos x="T6" y="T7"/>
                  </a:cxn>
                  <a:cxn ang="0">
                    <a:pos x="T8" y="T9"/>
                  </a:cxn>
                </a:cxnLst>
                <a:rect l="0" t="0" r="r" b="b"/>
                <a:pathLst>
                  <a:path w="562" h="562">
                    <a:moveTo>
                      <a:pt x="100" y="100"/>
                    </a:moveTo>
                    <a:cubicBezTo>
                      <a:pt x="199" y="0"/>
                      <a:pt x="361" y="0"/>
                      <a:pt x="461" y="99"/>
                    </a:cubicBezTo>
                    <a:cubicBezTo>
                      <a:pt x="561" y="199"/>
                      <a:pt x="562" y="361"/>
                      <a:pt x="462" y="461"/>
                    </a:cubicBezTo>
                    <a:cubicBezTo>
                      <a:pt x="362" y="561"/>
                      <a:pt x="200" y="562"/>
                      <a:pt x="100" y="462"/>
                    </a:cubicBezTo>
                    <a:cubicBezTo>
                      <a:pt x="0" y="362"/>
                      <a:pt x="0" y="201"/>
                      <a:pt x="100" y="100"/>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tx1">
                      <a:lumMod val="65000"/>
                      <a:lumOff val="35000"/>
                    </a:schemeClr>
                  </a:solidFill>
                </a:endParaRPr>
              </a:p>
            </p:txBody>
          </p:sp>
          <p:sp>
            <p:nvSpPr>
              <p:cNvPr id="74" name="Freeform 11"/>
              <p:cNvSpPr>
                <a:spLocks/>
              </p:cNvSpPr>
              <p:nvPr/>
            </p:nvSpPr>
            <p:spPr bwMode="auto">
              <a:xfrm>
                <a:off x="5378178" y="3501526"/>
                <a:ext cx="1377109" cy="1380217"/>
              </a:xfrm>
              <a:custGeom>
                <a:avLst/>
                <a:gdLst>
                  <a:gd name="T0" fmla="*/ 99 w 562"/>
                  <a:gd name="T1" fmla="*/ 461 h 562"/>
                  <a:gd name="T2" fmla="*/ 100 w 562"/>
                  <a:gd name="T3" fmla="*/ 99 h 562"/>
                  <a:gd name="T4" fmla="*/ 462 w 562"/>
                  <a:gd name="T5" fmla="*/ 101 h 562"/>
                  <a:gd name="T6" fmla="*/ 461 w 562"/>
                  <a:gd name="T7" fmla="*/ 462 h 562"/>
                  <a:gd name="T8" fmla="*/ 99 w 562"/>
                  <a:gd name="T9" fmla="*/ 461 h 562"/>
                </a:gdLst>
                <a:ahLst/>
                <a:cxnLst>
                  <a:cxn ang="0">
                    <a:pos x="T0" y="T1"/>
                  </a:cxn>
                  <a:cxn ang="0">
                    <a:pos x="T2" y="T3"/>
                  </a:cxn>
                  <a:cxn ang="0">
                    <a:pos x="T4" y="T5"/>
                  </a:cxn>
                  <a:cxn ang="0">
                    <a:pos x="T6" y="T7"/>
                  </a:cxn>
                  <a:cxn ang="0">
                    <a:pos x="T8" y="T9"/>
                  </a:cxn>
                </a:cxnLst>
                <a:rect l="0" t="0" r="r" b="b"/>
                <a:pathLst>
                  <a:path w="562" h="562">
                    <a:moveTo>
                      <a:pt x="99" y="461"/>
                    </a:moveTo>
                    <a:cubicBezTo>
                      <a:pt x="0" y="361"/>
                      <a:pt x="0" y="199"/>
                      <a:pt x="100" y="99"/>
                    </a:cubicBezTo>
                    <a:cubicBezTo>
                      <a:pt x="200" y="0"/>
                      <a:pt x="362" y="0"/>
                      <a:pt x="462" y="101"/>
                    </a:cubicBezTo>
                    <a:cubicBezTo>
                      <a:pt x="562" y="201"/>
                      <a:pt x="561" y="363"/>
                      <a:pt x="461" y="462"/>
                    </a:cubicBezTo>
                    <a:cubicBezTo>
                      <a:pt x="361" y="562"/>
                      <a:pt x="199" y="561"/>
                      <a:pt x="99" y="461"/>
                    </a:cubicBezTo>
                    <a:close/>
                  </a:path>
                </a:pathLst>
              </a:custGeom>
              <a:solidFill>
                <a:srgbClr val="FFFFFF"/>
              </a:solidFill>
              <a:ln w="15875"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800" dirty="0">
                  <a:solidFill>
                    <a:schemeClr val="tx1">
                      <a:lumMod val="65000"/>
                      <a:lumOff val="35000"/>
                    </a:schemeClr>
                  </a:solidFill>
                </a:endParaRPr>
              </a:p>
            </p:txBody>
          </p:sp>
          <p:sp>
            <p:nvSpPr>
              <p:cNvPr id="86" name="TextBox 85"/>
              <p:cNvSpPr txBox="1"/>
              <p:nvPr/>
            </p:nvSpPr>
            <p:spPr>
              <a:xfrm>
                <a:off x="6666462" y="4796459"/>
                <a:ext cx="614271" cy="1107996"/>
              </a:xfrm>
              <a:prstGeom prst="rect">
                <a:avLst/>
              </a:prstGeom>
              <a:noFill/>
            </p:spPr>
            <p:txBody>
              <a:bodyPr wrap="none" rtlCol="0">
                <a:spAutoFit/>
              </a:bodyPr>
              <a:lstStyle/>
              <a:p>
                <a:pPr algn="r"/>
                <a:r>
                  <a:rPr lang="en-US" sz="6600" dirty="0">
                    <a:solidFill>
                      <a:schemeClr val="bg1">
                        <a:lumMod val="85000"/>
                      </a:schemeClr>
                    </a:solidFill>
                  </a:rPr>
                  <a:t>3</a:t>
                </a:r>
              </a:p>
            </p:txBody>
          </p:sp>
          <p:sp>
            <p:nvSpPr>
              <p:cNvPr id="83" name="TextBox 82"/>
              <p:cNvSpPr txBox="1"/>
              <p:nvPr/>
            </p:nvSpPr>
            <p:spPr>
              <a:xfrm>
                <a:off x="916869" y="4796459"/>
                <a:ext cx="614271" cy="1107996"/>
              </a:xfrm>
              <a:prstGeom prst="rect">
                <a:avLst/>
              </a:prstGeom>
              <a:noFill/>
            </p:spPr>
            <p:txBody>
              <a:bodyPr wrap="none" rtlCol="0">
                <a:spAutoFit/>
              </a:bodyPr>
              <a:lstStyle/>
              <a:p>
                <a:r>
                  <a:rPr lang="en-US" sz="6600" dirty="0">
                    <a:solidFill>
                      <a:srgbClr val="E1E9EA">
                        <a:alpha val="50000"/>
                      </a:srgbClr>
                    </a:solidFill>
                  </a:rPr>
                  <a:t>1</a:t>
                </a:r>
              </a:p>
            </p:txBody>
          </p:sp>
          <p:sp>
            <p:nvSpPr>
              <p:cNvPr id="84" name="TextBox 83"/>
              <p:cNvSpPr txBox="1"/>
              <p:nvPr/>
            </p:nvSpPr>
            <p:spPr>
              <a:xfrm>
                <a:off x="2202679" y="5081342"/>
                <a:ext cx="1140056" cy="769441"/>
              </a:xfrm>
              <a:prstGeom prst="rect">
                <a:avLst/>
              </a:prstGeom>
              <a:noFill/>
            </p:spPr>
            <p:txBody>
              <a:bodyPr wrap="none" rtlCol="0">
                <a:spAutoFit/>
              </a:bodyPr>
              <a:lstStyle/>
              <a:p>
                <a:pPr algn="r"/>
                <a:r>
                  <a:rPr lang="en-US" sz="1100" b="0" i="0" dirty="0">
                    <a:solidFill>
                      <a:srgbClr val="111111"/>
                    </a:solidFill>
                    <a:effectLst/>
                  </a:rPr>
                  <a:t>Clinic Owners,</a:t>
                </a:r>
              </a:p>
              <a:p>
                <a:pPr algn="r"/>
                <a:r>
                  <a:rPr lang="en-US" sz="1100" b="0" i="0" dirty="0">
                    <a:solidFill>
                      <a:srgbClr val="111111"/>
                    </a:solidFill>
                    <a:effectLst/>
                  </a:rPr>
                  <a:t> Dentists ,</a:t>
                </a:r>
              </a:p>
              <a:p>
                <a:pPr algn="r"/>
                <a:r>
                  <a:rPr lang="en-US" sz="1100" b="0" i="0" dirty="0">
                    <a:solidFill>
                      <a:srgbClr val="111111"/>
                    </a:solidFill>
                    <a:effectLst/>
                  </a:rPr>
                  <a:t>Patients , </a:t>
                </a:r>
              </a:p>
              <a:p>
                <a:pPr algn="r"/>
                <a:r>
                  <a:rPr lang="en-US" sz="1100" b="0" i="0" dirty="0">
                    <a:solidFill>
                      <a:srgbClr val="111111"/>
                    </a:solidFill>
                    <a:effectLst/>
                  </a:rPr>
                  <a:t>Technical Team .</a:t>
                </a:r>
                <a:endParaRPr lang="en-US" sz="1100" dirty="0">
                  <a:solidFill>
                    <a:schemeClr val="tx1">
                      <a:lumMod val="65000"/>
                      <a:lumOff val="35000"/>
                    </a:schemeClr>
                  </a:solidFill>
                </a:endParaRPr>
              </a:p>
            </p:txBody>
          </p:sp>
          <p:sp>
            <p:nvSpPr>
              <p:cNvPr id="95" name="TextBox 94"/>
              <p:cNvSpPr txBox="1"/>
              <p:nvPr/>
            </p:nvSpPr>
            <p:spPr>
              <a:xfrm>
                <a:off x="916869" y="1848016"/>
                <a:ext cx="614271" cy="1107996"/>
              </a:xfrm>
              <a:prstGeom prst="rect">
                <a:avLst/>
              </a:prstGeom>
              <a:noFill/>
            </p:spPr>
            <p:txBody>
              <a:bodyPr wrap="none" rtlCol="0">
                <a:spAutoFit/>
              </a:bodyPr>
              <a:lstStyle/>
              <a:p>
                <a:r>
                  <a:rPr lang="en-US" sz="6600" dirty="0">
                    <a:solidFill>
                      <a:srgbClr val="E1E9EA">
                        <a:alpha val="50000"/>
                      </a:srgbClr>
                    </a:solidFill>
                  </a:rPr>
                  <a:t>2</a:t>
                </a:r>
              </a:p>
            </p:txBody>
          </p:sp>
          <p:sp>
            <p:nvSpPr>
              <p:cNvPr id="96" name="TextBox 95"/>
              <p:cNvSpPr txBox="1"/>
              <p:nvPr/>
            </p:nvSpPr>
            <p:spPr>
              <a:xfrm>
                <a:off x="1776280" y="2132899"/>
                <a:ext cx="1566454" cy="600164"/>
              </a:xfrm>
              <a:prstGeom prst="rect">
                <a:avLst/>
              </a:prstGeom>
              <a:noFill/>
            </p:spPr>
            <p:txBody>
              <a:bodyPr wrap="none" rtlCol="0">
                <a:spAutoFit/>
              </a:bodyPr>
              <a:lstStyle/>
              <a:p>
                <a:pPr algn="r"/>
                <a:r>
                  <a:rPr lang="en-US" sz="1100" b="0" i="0" dirty="0">
                    <a:solidFill>
                      <a:srgbClr val="111111"/>
                    </a:solidFill>
                    <a:effectLst/>
                  </a:rPr>
                  <a:t>Patient Management ,</a:t>
                </a:r>
              </a:p>
              <a:p>
                <a:pPr algn="r"/>
                <a:r>
                  <a:rPr lang="en-US" sz="1100" b="0" i="0" dirty="0">
                    <a:solidFill>
                      <a:srgbClr val="111111"/>
                    </a:solidFill>
                    <a:effectLst/>
                  </a:rPr>
                  <a:t> Appointment Booking , </a:t>
                </a:r>
              </a:p>
              <a:p>
                <a:pPr algn="r"/>
                <a:r>
                  <a:rPr lang="en-US" sz="1100" b="0" i="0" dirty="0">
                    <a:solidFill>
                      <a:srgbClr val="111111"/>
                    </a:solidFill>
                    <a:effectLst/>
                  </a:rPr>
                  <a:t>Reminders.</a:t>
                </a:r>
                <a:endParaRPr lang="en-US" sz="1100" dirty="0">
                  <a:solidFill>
                    <a:schemeClr val="tx1">
                      <a:lumMod val="65000"/>
                      <a:lumOff val="35000"/>
                    </a:schemeClr>
                  </a:solidFill>
                </a:endParaRPr>
              </a:p>
            </p:txBody>
          </p:sp>
          <p:sp>
            <p:nvSpPr>
              <p:cNvPr id="33" name="Rectangle 32">
                <a:extLst>
                  <a:ext uri="{FF2B5EF4-FFF2-40B4-BE49-F238E27FC236}">
                    <a16:creationId xmlns:a16="http://schemas.microsoft.com/office/drawing/2014/main" id="{884D7AAD-D578-48E3-AAAD-44059C5589CF}"/>
                  </a:ext>
                </a:extLst>
              </p:cNvPr>
              <p:cNvSpPr/>
              <p:nvPr/>
            </p:nvSpPr>
            <p:spPr>
              <a:xfrm>
                <a:off x="2639685" y="3847784"/>
                <a:ext cx="1109406" cy="523220"/>
              </a:xfrm>
              <a:prstGeom prst="rect">
                <a:avLst/>
              </a:prstGeom>
            </p:spPr>
            <p:txBody>
              <a:bodyPr wrap="none">
                <a:spAutoFit/>
              </a:bodyPr>
              <a:lstStyle/>
              <a:p>
                <a:pPr algn="ctr" defTabSz="1219170"/>
                <a:r>
                  <a:rPr lang="en-US" sz="1400" b="0" i="0" dirty="0">
                    <a:solidFill>
                      <a:srgbClr val="111111"/>
                    </a:solidFill>
                    <a:effectLst/>
                  </a:rPr>
                  <a:t>Identifying </a:t>
                </a:r>
              </a:p>
              <a:p>
                <a:pPr algn="ctr" defTabSz="1219170"/>
                <a:r>
                  <a:rPr lang="en-US" sz="1400" b="0" i="0" dirty="0">
                    <a:solidFill>
                      <a:srgbClr val="111111"/>
                    </a:solidFill>
                    <a:effectLst/>
                  </a:rPr>
                  <a:t>stakeholders</a:t>
                </a:r>
                <a:endParaRPr lang="en-US" sz="1400" dirty="0">
                  <a:solidFill>
                    <a:schemeClr val="tx1">
                      <a:lumMod val="65000"/>
                      <a:lumOff val="35000"/>
                    </a:schemeClr>
                  </a:solidFill>
                  <a:ea typeface="Questrial" pitchFamily="2" charset="0"/>
                </a:endParaRPr>
              </a:p>
            </p:txBody>
          </p:sp>
          <p:sp>
            <p:nvSpPr>
              <p:cNvPr id="34" name="Rectangle 33">
                <a:extLst>
                  <a:ext uri="{FF2B5EF4-FFF2-40B4-BE49-F238E27FC236}">
                    <a16:creationId xmlns:a16="http://schemas.microsoft.com/office/drawing/2014/main" id="{1B6A9E1D-8B8C-4EA3-8B34-F7B05DE95CA2}"/>
                  </a:ext>
                </a:extLst>
              </p:cNvPr>
              <p:cNvSpPr/>
              <p:nvPr/>
            </p:nvSpPr>
            <p:spPr>
              <a:xfrm>
                <a:off x="3996718" y="2372096"/>
                <a:ext cx="1246688" cy="523220"/>
              </a:xfrm>
              <a:prstGeom prst="rect">
                <a:avLst/>
              </a:prstGeom>
            </p:spPr>
            <p:txBody>
              <a:bodyPr wrap="none">
                <a:spAutoFit/>
              </a:bodyPr>
              <a:lstStyle/>
              <a:p>
                <a:pPr algn="ctr" defTabSz="1219170"/>
                <a:r>
                  <a:rPr lang="en-US" sz="1400" b="0" i="0" dirty="0">
                    <a:solidFill>
                      <a:srgbClr val="111111"/>
                    </a:solidFill>
                    <a:effectLst/>
                  </a:rPr>
                  <a:t>Functional</a:t>
                </a:r>
              </a:p>
              <a:p>
                <a:pPr algn="ctr" defTabSz="1219170"/>
                <a:r>
                  <a:rPr lang="en-US" sz="1400" b="0" i="0" dirty="0">
                    <a:solidFill>
                      <a:srgbClr val="111111"/>
                    </a:solidFill>
                    <a:effectLst/>
                  </a:rPr>
                  <a:t> Requirements</a:t>
                </a:r>
                <a:endParaRPr lang="en-US" sz="1400" dirty="0">
                  <a:solidFill>
                    <a:schemeClr val="tx1">
                      <a:lumMod val="65000"/>
                      <a:lumOff val="35000"/>
                    </a:schemeClr>
                  </a:solidFill>
                  <a:ea typeface="Questrial" pitchFamily="2" charset="0"/>
                </a:endParaRPr>
              </a:p>
            </p:txBody>
          </p:sp>
          <p:sp>
            <p:nvSpPr>
              <p:cNvPr id="35" name="Rectangle 34">
                <a:extLst>
                  <a:ext uri="{FF2B5EF4-FFF2-40B4-BE49-F238E27FC236}">
                    <a16:creationId xmlns:a16="http://schemas.microsoft.com/office/drawing/2014/main" id="{91BBF6FC-C4D5-4DB1-9AD6-C3DA31AB742A}"/>
                  </a:ext>
                </a:extLst>
              </p:cNvPr>
              <p:cNvSpPr/>
              <p:nvPr/>
            </p:nvSpPr>
            <p:spPr>
              <a:xfrm>
                <a:off x="5308616" y="3896906"/>
                <a:ext cx="1632370" cy="632635"/>
              </a:xfrm>
              <a:prstGeom prst="rect">
                <a:avLst/>
              </a:prstGeom>
            </p:spPr>
            <p:txBody>
              <a:bodyPr wrap="none">
                <a:spAutoFit/>
              </a:bodyPr>
              <a:lstStyle/>
              <a:p>
                <a:pPr algn="ctr" defTabSz="1219170"/>
                <a:r>
                  <a:rPr lang="en-US" sz="1400" b="0" i="0" dirty="0">
                    <a:solidFill>
                      <a:srgbClr val="111111"/>
                    </a:solidFill>
                    <a:effectLst/>
                  </a:rPr>
                  <a:t>Non-Functional </a:t>
                </a:r>
              </a:p>
              <a:p>
                <a:pPr algn="ctr" defTabSz="1219170"/>
                <a:r>
                  <a:rPr lang="en-US" sz="1400" b="0" i="0" dirty="0">
                    <a:solidFill>
                      <a:srgbClr val="111111"/>
                    </a:solidFill>
                    <a:effectLst/>
                  </a:rPr>
                  <a:t>Requirements</a:t>
                </a:r>
                <a:endParaRPr lang="en-US" sz="1400" dirty="0">
                  <a:solidFill>
                    <a:schemeClr val="tx1">
                      <a:lumMod val="65000"/>
                      <a:lumOff val="35000"/>
                    </a:schemeClr>
                  </a:solidFill>
                  <a:ea typeface="Questrial" pitchFamily="2" charset="0"/>
                </a:endParaRPr>
              </a:p>
            </p:txBody>
          </p:sp>
        </p:grpSp>
      </p:grpSp>
      <p:sp>
        <p:nvSpPr>
          <p:cNvPr id="38" name="TextBox 37">
            <a:extLst>
              <a:ext uri="{FF2B5EF4-FFF2-40B4-BE49-F238E27FC236}">
                <a16:creationId xmlns:a16="http://schemas.microsoft.com/office/drawing/2014/main" id="{5F16809F-A7E5-439B-A072-A459E2662DD2}"/>
              </a:ext>
            </a:extLst>
          </p:cNvPr>
          <p:cNvSpPr txBox="1"/>
          <p:nvPr/>
        </p:nvSpPr>
        <p:spPr>
          <a:xfrm>
            <a:off x="5653129" y="173319"/>
            <a:ext cx="5140510" cy="1446550"/>
          </a:xfrm>
          <a:prstGeom prst="rect">
            <a:avLst/>
          </a:prstGeom>
          <a:noFill/>
        </p:spPr>
        <p:txBody>
          <a:bodyPr wrap="none" rtlCol="0">
            <a:spAutoFit/>
          </a:bodyPr>
          <a:lstStyle/>
          <a:p>
            <a:pPr algn="ctr"/>
            <a:r>
              <a:rPr lang="en-US" sz="4400" dirty="0">
                <a:gradFill>
                  <a:gsLst>
                    <a:gs pos="0">
                      <a:schemeClr val="accent2"/>
                    </a:gs>
                    <a:gs pos="100000">
                      <a:schemeClr val="accent4"/>
                    </a:gs>
                  </a:gsLst>
                  <a:lin ang="2700000" scaled="1"/>
                </a:gradFill>
              </a:rPr>
              <a:t>Requirement Analysis</a:t>
            </a:r>
            <a:endParaRPr lang="en-IN" sz="2800" dirty="0">
              <a:cs typeface="Segoe UI Light" panose="020B0502040204020203" pitchFamily="34" charset="0"/>
            </a:endParaRPr>
          </a:p>
          <a:p>
            <a:pPr algn="ctr"/>
            <a:endParaRPr lang="en-US" sz="4400" dirty="0">
              <a:gradFill>
                <a:gsLst>
                  <a:gs pos="0">
                    <a:schemeClr val="accent2"/>
                  </a:gs>
                  <a:gs pos="100000">
                    <a:schemeClr val="accent4"/>
                  </a:gs>
                </a:gsLst>
                <a:lin ang="2700000" scaled="1"/>
              </a:gradFill>
            </a:endParaRPr>
          </a:p>
        </p:txBody>
      </p:sp>
      <p:sp>
        <p:nvSpPr>
          <p:cNvPr id="3" name="مربع نص 2">
            <a:extLst>
              <a:ext uri="{FF2B5EF4-FFF2-40B4-BE49-F238E27FC236}">
                <a16:creationId xmlns:a16="http://schemas.microsoft.com/office/drawing/2014/main" id="{B9A8B006-6D24-DD63-066F-D12E8CDA4423}"/>
              </a:ext>
            </a:extLst>
          </p:cNvPr>
          <p:cNvSpPr txBox="1"/>
          <p:nvPr/>
        </p:nvSpPr>
        <p:spPr>
          <a:xfrm>
            <a:off x="5175384" y="1172648"/>
            <a:ext cx="6096000" cy="1354217"/>
          </a:xfrm>
          <a:prstGeom prst="rect">
            <a:avLst/>
          </a:prstGeom>
          <a:noFill/>
        </p:spPr>
        <p:txBody>
          <a:bodyPr wrap="square">
            <a:spAutoFit/>
          </a:bodyPr>
          <a:lstStyle/>
          <a:p>
            <a:pPr algn="just"/>
            <a:r>
              <a:rPr lang="en-US" sz="1600" b="0" i="0" dirty="0">
                <a:solidFill>
                  <a:srgbClr val="111111"/>
                </a:solidFill>
                <a:effectLst/>
              </a:rPr>
              <a:t>Through the use of contemporary technology, the system seeks to streamline dentist-to-dental list contact and patient information access.</a:t>
            </a:r>
            <a:br>
              <a:rPr lang="en-US" sz="1600" dirty="0"/>
            </a:br>
            <a:br>
              <a:rPr lang="en-US" sz="1600" dirty="0"/>
            </a:br>
            <a:r>
              <a:rPr lang="en-US" sz="1600" b="0" i="0" dirty="0">
                <a:solidFill>
                  <a:srgbClr val="111111"/>
                </a:solidFill>
                <a:effectLst/>
              </a:rPr>
              <a:t>The fundamental procedures for requirements analysis are:</a:t>
            </a:r>
            <a:br>
              <a:rPr lang="en-US" sz="1800" dirty="0"/>
            </a:br>
            <a:endParaRPr lang="ar-SA" sz="1800" dirty="0"/>
          </a:p>
        </p:txBody>
      </p:sp>
      <p:pic>
        <p:nvPicPr>
          <p:cNvPr id="13" name="صورة 12">
            <a:extLst>
              <a:ext uri="{FF2B5EF4-FFF2-40B4-BE49-F238E27FC236}">
                <a16:creationId xmlns:a16="http://schemas.microsoft.com/office/drawing/2014/main" id="{E23E8185-66E3-B2A8-099B-193924032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 y="0"/>
            <a:ext cx="4572000" cy="6858000"/>
          </a:xfrm>
          <a:prstGeom prst="rect">
            <a:avLst/>
          </a:prstGeom>
        </p:spPr>
      </p:pic>
    </p:spTree>
    <p:extLst>
      <p:ext uri="{BB962C8B-B14F-4D97-AF65-F5344CB8AC3E}">
        <p14:creationId xmlns:p14="http://schemas.microsoft.com/office/powerpoint/2010/main" val="293060196"/>
      </p:ext>
    </p:extLst>
  </p:cSld>
  <p:clrMapOvr>
    <a:masterClrMapping/>
  </p:clrMapOvr>
  <p:transition spd="slow" advClick="0">
    <p:wipe/>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B0F0"/>
      </a:accent1>
      <a:accent2>
        <a:srgbClr val="33CCCC"/>
      </a:accent2>
      <a:accent3>
        <a:srgbClr val="007AD6"/>
      </a:accent3>
      <a:accent4>
        <a:srgbClr val="00B0F0"/>
      </a:accent4>
      <a:accent5>
        <a:srgbClr val="33CCCC"/>
      </a:accent5>
      <a:accent6>
        <a:srgbClr val="007AD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6768</TotalTime>
  <Words>600</Words>
  <Application>Microsoft Office PowerPoint</Application>
  <PresentationFormat>شاشة عريضة</PresentationFormat>
  <Paragraphs>103</Paragraphs>
  <Slides>21</Slides>
  <Notes>1</Notes>
  <HiddenSlides>0</HiddenSlides>
  <MMClips>1</MMClips>
  <ScaleCrop>false</ScaleCrop>
  <HeadingPairs>
    <vt:vector size="6" baseType="variant">
      <vt:variant>
        <vt:lpstr>الخطوط المستخدمة</vt:lpstr>
      </vt:variant>
      <vt:variant>
        <vt:i4>10</vt:i4>
      </vt:variant>
      <vt:variant>
        <vt:lpstr>نسق</vt:lpstr>
      </vt:variant>
      <vt:variant>
        <vt:i4>1</vt:i4>
      </vt:variant>
      <vt:variant>
        <vt:lpstr>عناوين الشرائح</vt:lpstr>
      </vt:variant>
      <vt:variant>
        <vt:i4>21</vt:i4>
      </vt:variant>
    </vt:vector>
  </HeadingPairs>
  <TitlesOfParts>
    <vt:vector size="32" baseType="lpstr">
      <vt:lpstr>Aharoni</vt:lpstr>
      <vt:lpstr>Arial</vt:lpstr>
      <vt:lpstr>Calibri</vt:lpstr>
      <vt:lpstr>Calibri Light</vt:lpstr>
      <vt:lpstr>Questrial</vt:lpstr>
      <vt:lpstr>Roboto</vt:lpstr>
      <vt:lpstr>Roboto Thin</vt:lpstr>
      <vt:lpstr>Segoe UI</vt:lpstr>
      <vt:lpstr>Segoe UI Light</vt:lpstr>
      <vt:lpstr>Verdana</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Riyan</dc:creator>
  <cp:lastModifiedBy>adam almassri</cp:lastModifiedBy>
  <cp:revision>109</cp:revision>
  <dcterms:created xsi:type="dcterms:W3CDTF">2018-08-25T04:03:43Z</dcterms:created>
  <dcterms:modified xsi:type="dcterms:W3CDTF">2025-03-26T22:18:16Z</dcterms:modified>
</cp:coreProperties>
</file>